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Lst>
  <p:notesMasterIdLst>
    <p:notesMasterId r:id="rId45"/>
  </p:notesMasterIdLst>
  <p:sldIdLst>
    <p:sldId id="256" r:id="rId2"/>
    <p:sldId id="368" r:id="rId3"/>
    <p:sldId id="363" r:id="rId4"/>
    <p:sldId id="264" r:id="rId5"/>
    <p:sldId id="366" r:id="rId6"/>
    <p:sldId id="343" r:id="rId7"/>
    <p:sldId id="373" r:id="rId8"/>
    <p:sldId id="374" r:id="rId9"/>
    <p:sldId id="375" r:id="rId10"/>
    <p:sldId id="364" r:id="rId11"/>
    <p:sldId id="348" r:id="rId12"/>
    <p:sldId id="370" r:id="rId13"/>
    <p:sldId id="377" r:id="rId14"/>
    <p:sldId id="396" r:id="rId15"/>
    <p:sldId id="392" r:id="rId16"/>
    <p:sldId id="387" r:id="rId17"/>
    <p:sldId id="380" r:id="rId18"/>
    <p:sldId id="414" r:id="rId19"/>
    <p:sldId id="426" r:id="rId20"/>
    <p:sldId id="427" r:id="rId21"/>
    <p:sldId id="428" r:id="rId22"/>
    <p:sldId id="371" r:id="rId23"/>
    <p:sldId id="378" r:id="rId24"/>
    <p:sldId id="410" r:id="rId25"/>
    <p:sldId id="407" r:id="rId26"/>
    <p:sldId id="408" r:id="rId27"/>
    <p:sldId id="402" r:id="rId28"/>
    <p:sldId id="433" r:id="rId29"/>
    <p:sldId id="422" r:id="rId30"/>
    <p:sldId id="423" r:id="rId31"/>
    <p:sldId id="419" r:id="rId32"/>
    <p:sldId id="420" r:id="rId33"/>
    <p:sldId id="432" r:id="rId34"/>
    <p:sldId id="429" r:id="rId35"/>
    <p:sldId id="381" r:id="rId36"/>
    <p:sldId id="430" r:id="rId37"/>
    <p:sldId id="431" r:id="rId38"/>
    <p:sldId id="372" r:id="rId39"/>
    <p:sldId id="418" r:id="rId40"/>
    <p:sldId id="388" r:id="rId41"/>
    <p:sldId id="389" r:id="rId42"/>
    <p:sldId id="257" r:id="rId43"/>
    <p:sldId id="309" r:id="rId44"/>
  </p:sldIdLst>
  <p:sldSz cx="9144000" cy="5143500" type="screen16x9"/>
  <p:notesSz cx="6858000" cy="9144000"/>
  <p:embeddedFontLst>
    <p:embeddedFont>
      <p:font typeface="Glegoo" panose="020B0604020202020204" charset="0"/>
      <p:regular r:id="rId46"/>
      <p:bold r:id="rId47"/>
    </p:embeddedFont>
    <p:embeddedFont>
      <p:font typeface="Josefin Sans" pitchFamily="2" charset="0"/>
      <p:regular r:id="rId48"/>
      <p:bold r:id="rId49"/>
      <p:italic r:id="rId50"/>
      <p:boldItalic r:id="rId51"/>
    </p:embeddedFont>
    <p:embeddedFont>
      <p:font typeface="Oswald" panose="00000500000000000000" pitchFamily="2" charset="0"/>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948">
          <p15:clr>
            <a:srgbClr val="9AA0A6"/>
          </p15:clr>
        </p15:guide>
        <p15:guide id="2" orient="horz" pos="885">
          <p15:clr>
            <a:srgbClr val="9AA0A6"/>
          </p15:clr>
        </p15:guide>
        <p15:guide id="3" orient="horz" pos="2997">
          <p15:clr>
            <a:srgbClr val="9AA0A6"/>
          </p15:clr>
        </p15:guide>
        <p15:guide id="4" pos="454">
          <p15:clr>
            <a:srgbClr val="9AA0A6"/>
          </p15:clr>
        </p15:guide>
        <p15:guide id="5" pos="544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8285"/>
    <a:srgbClr val="0836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225FDB-311A-4430-A998-10E9A9355F09}">
  <a:tblStyle styleId="{4A225FDB-311A-4430-A998-10E9A9355F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43"/>
    <p:restoredTop sz="95807"/>
  </p:normalViewPr>
  <p:slideViewPr>
    <p:cSldViewPr snapToGrid="0">
      <p:cViewPr varScale="1">
        <p:scale>
          <a:sx n="84" d="100"/>
          <a:sy n="84" d="100"/>
        </p:scale>
        <p:origin x="76" y="200"/>
      </p:cViewPr>
      <p:guideLst>
        <p:guide pos="2948"/>
        <p:guide orient="horz" pos="885"/>
        <p:guide orient="horz" pos="2997"/>
        <p:guide pos="454"/>
        <p:guide pos="5442"/>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66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369603-7850-B148-85DA-1ADAE2040328}" type="doc">
      <dgm:prSet loTypeId="urn:microsoft.com/office/officeart/2005/8/layout/pyramid1" loCatId="" qsTypeId="urn:microsoft.com/office/officeart/2005/8/quickstyle/simple1" qsCatId="simple" csTypeId="urn:microsoft.com/office/officeart/2005/8/colors/accent1_2" csCatId="accent1" phldr="1"/>
      <dgm:spPr/>
      <dgm:t>
        <a:bodyPr/>
        <a:lstStyle/>
        <a:p>
          <a:endParaRPr lang="en-US"/>
        </a:p>
      </dgm:t>
    </dgm:pt>
    <dgm:pt modelId="{4B1D7F73-594C-1D49-9792-0564F4BF61B6}">
      <dgm:prSet phldrT="[Text]" custT="1"/>
      <dgm:spPr>
        <a:gradFill flip="none" rotWithShape="1">
          <a:gsLst>
            <a:gs pos="0">
              <a:schemeClr val="accent5">
                <a:lumMod val="5000"/>
                <a:lumOff val="95000"/>
                <a:alpha val="0"/>
              </a:schemeClr>
            </a:gs>
            <a:gs pos="28000">
              <a:schemeClr val="accent5">
                <a:lumMod val="45000"/>
                <a:lumOff val="55000"/>
              </a:schemeClr>
            </a:gs>
            <a:gs pos="83000">
              <a:schemeClr val="accent5">
                <a:lumMod val="45000"/>
                <a:lumOff val="55000"/>
              </a:schemeClr>
            </a:gs>
            <a:gs pos="100000">
              <a:schemeClr val="accent5">
                <a:lumMod val="30000"/>
                <a:lumOff val="70000"/>
              </a:schemeClr>
            </a:gs>
          </a:gsLst>
          <a:lin ang="16200000" scaled="1"/>
          <a:tileRect/>
        </a:gradFill>
        <a:ln>
          <a:solidFill>
            <a:schemeClr val="accent4">
              <a:lumMod val="40000"/>
              <a:lumOff val="60000"/>
            </a:schemeClr>
          </a:solidFill>
        </a:ln>
      </dgm:spPr>
      <dgm:t>
        <a:bodyPr/>
        <a:lstStyle/>
        <a:p>
          <a:endParaRPr lang="en-US" sz="1400" b="1" dirty="0">
            <a:solidFill>
              <a:schemeClr val="bg1"/>
            </a:solidFill>
            <a:latin typeface="Oswald" pitchFamily="2" charset="77"/>
          </a:endParaRPr>
        </a:p>
        <a:p>
          <a:r>
            <a:rPr lang="en-US" sz="1600" b="1" dirty="0">
              <a:solidFill>
                <a:schemeClr val="tx1"/>
              </a:solidFill>
              <a:latin typeface="Oswald" pitchFamily="2" charset="77"/>
            </a:rPr>
            <a:t>Wisdom</a:t>
          </a:r>
        </a:p>
      </dgm:t>
    </dgm:pt>
    <dgm:pt modelId="{E417FF70-9A7E-8A4B-8189-5243BE29218D}" type="parTrans" cxnId="{46CC2751-50B0-F346-8FE8-2E5461F44384}">
      <dgm:prSet/>
      <dgm:spPr/>
      <dgm:t>
        <a:bodyPr/>
        <a:lstStyle/>
        <a:p>
          <a:endParaRPr lang="en-US"/>
        </a:p>
      </dgm:t>
    </dgm:pt>
    <dgm:pt modelId="{24165417-5DAA-6B4F-B6FC-B29800079EB5}" type="sibTrans" cxnId="{46CC2751-50B0-F346-8FE8-2E5461F44384}">
      <dgm:prSet/>
      <dgm:spPr/>
      <dgm:t>
        <a:bodyPr/>
        <a:lstStyle/>
        <a:p>
          <a:endParaRPr lang="en-US"/>
        </a:p>
      </dgm:t>
    </dgm:pt>
    <dgm:pt modelId="{C5E1C091-384C-534D-862B-28B56630B758}">
      <dgm:prSet phldrT="[Text]" custT="1"/>
      <dgm:spPr>
        <a:gradFill rotWithShape="0">
          <a:gsLst>
            <a:gs pos="0">
              <a:srgbClr val="178285">
                <a:alpha val="0"/>
              </a:srgbClr>
            </a:gs>
            <a:gs pos="11000">
              <a:schemeClr val="accent5">
                <a:lumMod val="60000"/>
                <a:lumOff val="40000"/>
                <a:alpha val="44153"/>
              </a:schemeClr>
            </a:gs>
            <a:gs pos="21000">
              <a:schemeClr val="accent5">
                <a:lumMod val="40000"/>
                <a:lumOff val="60000"/>
              </a:schemeClr>
            </a:gs>
            <a:gs pos="77000">
              <a:schemeClr val="accent5">
                <a:lumMod val="20000"/>
                <a:lumOff val="80000"/>
              </a:schemeClr>
            </a:gs>
          </a:gsLst>
          <a:lin ang="5400000" scaled="1"/>
        </a:gradFill>
        <a:ln>
          <a:gradFill>
            <a:gsLst>
              <a:gs pos="0">
                <a:srgbClr val="178285"/>
              </a:gs>
              <a:gs pos="74000">
                <a:schemeClr val="accent5">
                  <a:lumMod val="60000"/>
                  <a:lumOff val="40000"/>
                </a:schemeClr>
              </a:gs>
              <a:gs pos="83000">
                <a:schemeClr val="accent5">
                  <a:lumMod val="40000"/>
                  <a:lumOff val="60000"/>
                </a:schemeClr>
              </a:gs>
              <a:gs pos="99000">
                <a:schemeClr val="accent5">
                  <a:lumMod val="20000"/>
                  <a:lumOff val="80000"/>
                </a:schemeClr>
              </a:gs>
            </a:gsLst>
            <a:lin ang="5400000" scaled="1"/>
          </a:gradFill>
        </a:ln>
      </dgm:spPr>
      <dgm:t>
        <a:bodyPr/>
        <a:lstStyle/>
        <a:p>
          <a:r>
            <a:rPr lang="en-US" sz="2800" dirty="0">
              <a:solidFill>
                <a:schemeClr val="tx1"/>
              </a:solidFill>
              <a:latin typeface="Oswald" pitchFamily="2" charset="77"/>
            </a:rPr>
            <a:t>Knowledge</a:t>
          </a:r>
        </a:p>
      </dgm:t>
    </dgm:pt>
    <dgm:pt modelId="{4F04120F-A46C-1B40-9ADC-EB5E4FA338BC}" type="parTrans" cxnId="{79488ED1-37B0-A544-90C3-0310743B723B}">
      <dgm:prSet/>
      <dgm:spPr/>
      <dgm:t>
        <a:bodyPr/>
        <a:lstStyle/>
        <a:p>
          <a:endParaRPr lang="en-US"/>
        </a:p>
      </dgm:t>
    </dgm:pt>
    <dgm:pt modelId="{76B08ED9-1F29-F643-B5C0-CD81FA6B8830}" type="sibTrans" cxnId="{79488ED1-37B0-A544-90C3-0310743B723B}">
      <dgm:prSet/>
      <dgm:spPr/>
      <dgm:t>
        <a:bodyPr/>
        <a:lstStyle/>
        <a:p>
          <a:endParaRPr lang="en-US"/>
        </a:p>
      </dgm:t>
    </dgm:pt>
    <dgm:pt modelId="{EF4CC6C7-7857-5443-8281-68ECDCA6E878}">
      <dgm:prSet phldrT="[Text]" custT="1"/>
      <dgm:spPr>
        <a:gradFill rotWithShape="0">
          <a:gsLst>
            <a:gs pos="0">
              <a:srgbClr val="178285"/>
            </a:gs>
            <a:gs pos="2000">
              <a:schemeClr val="accent5">
                <a:lumMod val="60000"/>
                <a:lumOff val="40000"/>
              </a:schemeClr>
            </a:gs>
            <a:gs pos="100000">
              <a:schemeClr val="accent4">
                <a:lumMod val="40000"/>
                <a:lumOff val="60000"/>
                <a:alpha val="99000"/>
              </a:schemeClr>
            </a:gs>
          </a:gsLst>
          <a:lin ang="5400000" scaled="1"/>
        </a:gradFill>
        <a:ln>
          <a:gradFill>
            <a:gsLst>
              <a:gs pos="0">
                <a:srgbClr val="178285"/>
              </a:gs>
              <a:gs pos="74000">
                <a:schemeClr val="accent6">
                  <a:lumMod val="75000"/>
                </a:schemeClr>
              </a:gs>
              <a:gs pos="83000">
                <a:schemeClr val="accent5">
                  <a:lumMod val="60000"/>
                  <a:lumOff val="40000"/>
                </a:schemeClr>
              </a:gs>
              <a:gs pos="100000">
                <a:schemeClr val="accent4">
                  <a:lumMod val="40000"/>
                  <a:lumOff val="60000"/>
                  <a:alpha val="99000"/>
                </a:schemeClr>
              </a:gs>
            </a:gsLst>
            <a:lin ang="5400000" scaled="1"/>
          </a:gradFill>
        </a:ln>
      </dgm:spPr>
      <dgm:t>
        <a:bodyPr/>
        <a:lstStyle/>
        <a:p>
          <a:r>
            <a:rPr lang="en-US" sz="3600" dirty="0">
              <a:solidFill>
                <a:schemeClr val="bg1"/>
              </a:solidFill>
              <a:latin typeface="Oswald" pitchFamily="2" charset="77"/>
            </a:rPr>
            <a:t>Information</a:t>
          </a:r>
        </a:p>
      </dgm:t>
    </dgm:pt>
    <dgm:pt modelId="{867E1922-5F86-3648-8D5B-49B87D7B9BFD}" type="parTrans" cxnId="{088B96C2-9794-D048-9FD6-EED3B1A387F8}">
      <dgm:prSet/>
      <dgm:spPr/>
      <dgm:t>
        <a:bodyPr/>
        <a:lstStyle/>
        <a:p>
          <a:endParaRPr lang="en-US"/>
        </a:p>
      </dgm:t>
    </dgm:pt>
    <dgm:pt modelId="{65BA0929-6319-4A4F-B6B5-8AB2FF80FFDF}" type="sibTrans" cxnId="{088B96C2-9794-D048-9FD6-EED3B1A387F8}">
      <dgm:prSet/>
      <dgm:spPr/>
      <dgm:t>
        <a:bodyPr/>
        <a:lstStyle/>
        <a:p>
          <a:endParaRPr lang="en-US"/>
        </a:p>
      </dgm:t>
    </dgm:pt>
    <dgm:pt modelId="{70A09A5D-89A8-2A48-A811-F9661051517F}">
      <dgm:prSet custT="1"/>
      <dgm:spPr>
        <a:solidFill>
          <a:schemeClr val="accent6">
            <a:lumMod val="50000"/>
          </a:schemeClr>
        </a:solidFill>
      </dgm:spPr>
      <dgm:t>
        <a:bodyPr/>
        <a:lstStyle/>
        <a:p>
          <a:r>
            <a:rPr lang="en-US" sz="4400" dirty="0">
              <a:solidFill>
                <a:schemeClr val="bg1"/>
              </a:solidFill>
              <a:latin typeface="Oswald" pitchFamily="2" charset="77"/>
            </a:rPr>
            <a:t>Data</a:t>
          </a:r>
        </a:p>
      </dgm:t>
    </dgm:pt>
    <dgm:pt modelId="{467B8FFF-1F6D-9443-93F4-398C99F7F8C8}" type="parTrans" cxnId="{1260FBC4-BA46-5E42-9DBA-4C9E14B14D95}">
      <dgm:prSet/>
      <dgm:spPr/>
      <dgm:t>
        <a:bodyPr/>
        <a:lstStyle/>
        <a:p>
          <a:endParaRPr lang="en-US"/>
        </a:p>
      </dgm:t>
    </dgm:pt>
    <dgm:pt modelId="{6B7AA4A1-1006-7348-AEB6-2010295BF0EA}" type="sibTrans" cxnId="{1260FBC4-BA46-5E42-9DBA-4C9E14B14D95}">
      <dgm:prSet/>
      <dgm:spPr/>
      <dgm:t>
        <a:bodyPr/>
        <a:lstStyle/>
        <a:p>
          <a:endParaRPr lang="en-US"/>
        </a:p>
      </dgm:t>
    </dgm:pt>
    <dgm:pt modelId="{BCF7448F-B082-EF4A-A06A-8EA41489CC1A}" type="pres">
      <dgm:prSet presAssocID="{41369603-7850-B148-85DA-1ADAE2040328}" presName="Name0" presStyleCnt="0">
        <dgm:presLayoutVars>
          <dgm:dir/>
          <dgm:animLvl val="lvl"/>
          <dgm:resizeHandles val="exact"/>
        </dgm:presLayoutVars>
      </dgm:prSet>
      <dgm:spPr/>
    </dgm:pt>
    <dgm:pt modelId="{D894A922-BAFC-E740-9C5E-D1C8A6071CAE}" type="pres">
      <dgm:prSet presAssocID="{4B1D7F73-594C-1D49-9792-0564F4BF61B6}" presName="Name8" presStyleCnt="0"/>
      <dgm:spPr/>
    </dgm:pt>
    <dgm:pt modelId="{70FD8789-8438-6C46-B20F-3982137411A8}" type="pres">
      <dgm:prSet presAssocID="{4B1D7F73-594C-1D49-9792-0564F4BF61B6}" presName="level" presStyleLbl="node1" presStyleIdx="0" presStyleCnt="4" custScaleX="91896" custScaleY="56111" custLinFactNeighborX="-469" custLinFactNeighborY="1862">
        <dgm:presLayoutVars>
          <dgm:chMax val="1"/>
          <dgm:bulletEnabled val="1"/>
        </dgm:presLayoutVars>
      </dgm:prSet>
      <dgm:spPr/>
    </dgm:pt>
    <dgm:pt modelId="{2DB3057A-7A53-134A-A2B0-893E07645EA7}" type="pres">
      <dgm:prSet presAssocID="{4B1D7F73-594C-1D49-9792-0564F4BF61B6}" presName="levelTx" presStyleLbl="revTx" presStyleIdx="0" presStyleCnt="0">
        <dgm:presLayoutVars>
          <dgm:chMax val="1"/>
          <dgm:bulletEnabled val="1"/>
        </dgm:presLayoutVars>
      </dgm:prSet>
      <dgm:spPr/>
    </dgm:pt>
    <dgm:pt modelId="{559EFD15-E3FE-0046-9525-A175A8F0AA71}" type="pres">
      <dgm:prSet presAssocID="{C5E1C091-384C-534D-862B-28B56630B758}" presName="Name8" presStyleCnt="0"/>
      <dgm:spPr/>
    </dgm:pt>
    <dgm:pt modelId="{08974AA4-4F7F-AB4A-9131-C9381331EA41}" type="pres">
      <dgm:prSet presAssocID="{C5E1C091-384C-534D-862B-28B56630B758}" presName="level" presStyleLbl="node1" presStyleIdx="1" presStyleCnt="4" custScaleX="97253" custScaleY="101521">
        <dgm:presLayoutVars>
          <dgm:chMax val="1"/>
          <dgm:bulletEnabled val="1"/>
        </dgm:presLayoutVars>
      </dgm:prSet>
      <dgm:spPr/>
    </dgm:pt>
    <dgm:pt modelId="{70AB3B2F-EEB7-FF4B-85E8-8CC1B0B6D9D0}" type="pres">
      <dgm:prSet presAssocID="{C5E1C091-384C-534D-862B-28B56630B758}" presName="levelTx" presStyleLbl="revTx" presStyleIdx="0" presStyleCnt="0">
        <dgm:presLayoutVars>
          <dgm:chMax val="1"/>
          <dgm:bulletEnabled val="1"/>
        </dgm:presLayoutVars>
      </dgm:prSet>
      <dgm:spPr/>
    </dgm:pt>
    <dgm:pt modelId="{E3DD9E11-6042-E14D-A8BC-839CDF30A70D}" type="pres">
      <dgm:prSet presAssocID="{EF4CC6C7-7857-5443-8281-68ECDCA6E878}" presName="Name8" presStyleCnt="0"/>
      <dgm:spPr/>
    </dgm:pt>
    <dgm:pt modelId="{581A0E69-64DD-D947-9EFB-22583C84FCC3}" type="pres">
      <dgm:prSet presAssocID="{EF4CC6C7-7857-5443-8281-68ECDCA6E878}" presName="level" presStyleLbl="node1" presStyleIdx="2" presStyleCnt="4" custScaleX="98206" custScaleY="110764">
        <dgm:presLayoutVars>
          <dgm:chMax val="1"/>
          <dgm:bulletEnabled val="1"/>
        </dgm:presLayoutVars>
      </dgm:prSet>
      <dgm:spPr/>
    </dgm:pt>
    <dgm:pt modelId="{DBFED79B-0C40-D145-A1C9-483721ECF4D5}" type="pres">
      <dgm:prSet presAssocID="{EF4CC6C7-7857-5443-8281-68ECDCA6E878}" presName="levelTx" presStyleLbl="revTx" presStyleIdx="0" presStyleCnt="0">
        <dgm:presLayoutVars>
          <dgm:chMax val="1"/>
          <dgm:bulletEnabled val="1"/>
        </dgm:presLayoutVars>
      </dgm:prSet>
      <dgm:spPr/>
    </dgm:pt>
    <dgm:pt modelId="{EB21810D-9205-234F-9A21-EEC202989651}" type="pres">
      <dgm:prSet presAssocID="{70A09A5D-89A8-2A48-A811-F9661051517F}" presName="Name8" presStyleCnt="0"/>
      <dgm:spPr/>
    </dgm:pt>
    <dgm:pt modelId="{24583AC6-2C21-5B40-82DF-9F3104DD4C75}" type="pres">
      <dgm:prSet presAssocID="{70A09A5D-89A8-2A48-A811-F9661051517F}" presName="level" presStyleLbl="node1" presStyleIdx="3" presStyleCnt="4" custScaleX="100000" custScaleY="70979" custLinFactNeighborX="-513" custLinFactNeighborY="2191">
        <dgm:presLayoutVars>
          <dgm:chMax val="1"/>
          <dgm:bulletEnabled val="1"/>
        </dgm:presLayoutVars>
      </dgm:prSet>
      <dgm:spPr/>
    </dgm:pt>
    <dgm:pt modelId="{22CF0257-C3C5-0444-8A98-30537CF1E9E4}" type="pres">
      <dgm:prSet presAssocID="{70A09A5D-89A8-2A48-A811-F9661051517F}" presName="levelTx" presStyleLbl="revTx" presStyleIdx="0" presStyleCnt="0">
        <dgm:presLayoutVars>
          <dgm:chMax val="1"/>
          <dgm:bulletEnabled val="1"/>
        </dgm:presLayoutVars>
      </dgm:prSet>
      <dgm:spPr/>
    </dgm:pt>
  </dgm:ptLst>
  <dgm:cxnLst>
    <dgm:cxn modelId="{FA2A4518-AAF8-9F4F-A503-70C87D3ADB71}" type="presOf" srcId="{70A09A5D-89A8-2A48-A811-F9661051517F}" destId="{24583AC6-2C21-5B40-82DF-9F3104DD4C75}" srcOrd="0" destOrd="0" presId="urn:microsoft.com/office/officeart/2005/8/layout/pyramid1"/>
    <dgm:cxn modelId="{0ED0A734-C51E-B147-92E5-B77B98B29A29}" type="presOf" srcId="{C5E1C091-384C-534D-862B-28B56630B758}" destId="{08974AA4-4F7F-AB4A-9131-C9381331EA41}" srcOrd="0" destOrd="0" presId="urn:microsoft.com/office/officeart/2005/8/layout/pyramid1"/>
    <dgm:cxn modelId="{8BF6F140-2CD4-E645-A2D7-FCFAE8A1F920}" type="presOf" srcId="{C5E1C091-384C-534D-862B-28B56630B758}" destId="{70AB3B2F-EEB7-FF4B-85E8-8CC1B0B6D9D0}" srcOrd="1" destOrd="0" presId="urn:microsoft.com/office/officeart/2005/8/layout/pyramid1"/>
    <dgm:cxn modelId="{E28E004D-3FDA-F94F-A285-39DC9EF413C7}" type="presOf" srcId="{41369603-7850-B148-85DA-1ADAE2040328}" destId="{BCF7448F-B082-EF4A-A06A-8EA41489CC1A}" srcOrd="0" destOrd="0" presId="urn:microsoft.com/office/officeart/2005/8/layout/pyramid1"/>
    <dgm:cxn modelId="{46CC2751-50B0-F346-8FE8-2E5461F44384}" srcId="{41369603-7850-B148-85DA-1ADAE2040328}" destId="{4B1D7F73-594C-1D49-9792-0564F4BF61B6}" srcOrd="0" destOrd="0" parTransId="{E417FF70-9A7E-8A4B-8189-5243BE29218D}" sibTransId="{24165417-5DAA-6B4F-B6FC-B29800079EB5}"/>
    <dgm:cxn modelId="{7F58E197-EBBB-404F-9A41-23B4C99A82FD}" type="presOf" srcId="{EF4CC6C7-7857-5443-8281-68ECDCA6E878}" destId="{581A0E69-64DD-D947-9EFB-22583C84FCC3}" srcOrd="0" destOrd="0" presId="urn:microsoft.com/office/officeart/2005/8/layout/pyramid1"/>
    <dgm:cxn modelId="{305E0EA2-BCA5-D644-9FEB-57F9BDBFB0F3}" type="presOf" srcId="{4B1D7F73-594C-1D49-9792-0564F4BF61B6}" destId="{2DB3057A-7A53-134A-A2B0-893E07645EA7}" srcOrd="1" destOrd="0" presId="urn:microsoft.com/office/officeart/2005/8/layout/pyramid1"/>
    <dgm:cxn modelId="{AC7D65B8-5706-B74C-BA7C-DF8FB2F94521}" type="presOf" srcId="{EF4CC6C7-7857-5443-8281-68ECDCA6E878}" destId="{DBFED79B-0C40-D145-A1C9-483721ECF4D5}" srcOrd="1" destOrd="0" presId="urn:microsoft.com/office/officeart/2005/8/layout/pyramid1"/>
    <dgm:cxn modelId="{088B96C2-9794-D048-9FD6-EED3B1A387F8}" srcId="{41369603-7850-B148-85DA-1ADAE2040328}" destId="{EF4CC6C7-7857-5443-8281-68ECDCA6E878}" srcOrd="2" destOrd="0" parTransId="{867E1922-5F86-3648-8D5B-49B87D7B9BFD}" sibTransId="{65BA0929-6319-4A4F-B6B5-8AB2FF80FFDF}"/>
    <dgm:cxn modelId="{1260FBC4-BA46-5E42-9DBA-4C9E14B14D95}" srcId="{41369603-7850-B148-85DA-1ADAE2040328}" destId="{70A09A5D-89A8-2A48-A811-F9661051517F}" srcOrd="3" destOrd="0" parTransId="{467B8FFF-1F6D-9443-93F4-398C99F7F8C8}" sibTransId="{6B7AA4A1-1006-7348-AEB6-2010295BF0EA}"/>
    <dgm:cxn modelId="{34525DD1-CEF8-C845-A64F-E85921F0B088}" type="presOf" srcId="{4B1D7F73-594C-1D49-9792-0564F4BF61B6}" destId="{70FD8789-8438-6C46-B20F-3982137411A8}" srcOrd="0" destOrd="0" presId="urn:microsoft.com/office/officeart/2005/8/layout/pyramid1"/>
    <dgm:cxn modelId="{79488ED1-37B0-A544-90C3-0310743B723B}" srcId="{41369603-7850-B148-85DA-1ADAE2040328}" destId="{C5E1C091-384C-534D-862B-28B56630B758}" srcOrd="1" destOrd="0" parTransId="{4F04120F-A46C-1B40-9ADC-EB5E4FA338BC}" sibTransId="{76B08ED9-1F29-F643-B5C0-CD81FA6B8830}"/>
    <dgm:cxn modelId="{5FCA6CF4-ECE1-984C-9BC1-5E1F3D9D9CC9}" type="presOf" srcId="{70A09A5D-89A8-2A48-A811-F9661051517F}" destId="{22CF0257-C3C5-0444-8A98-30537CF1E9E4}" srcOrd="1" destOrd="0" presId="urn:microsoft.com/office/officeart/2005/8/layout/pyramid1"/>
    <dgm:cxn modelId="{4D745318-7AA5-AA49-84DF-AC88BF6238E6}" type="presParOf" srcId="{BCF7448F-B082-EF4A-A06A-8EA41489CC1A}" destId="{D894A922-BAFC-E740-9C5E-D1C8A6071CAE}" srcOrd="0" destOrd="0" presId="urn:microsoft.com/office/officeart/2005/8/layout/pyramid1"/>
    <dgm:cxn modelId="{AE7E86E8-2CBD-8C48-B91B-3C170056B0A4}" type="presParOf" srcId="{D894A922-BAFC-E740-9C5E-D1C8A6071CAE}" destId="{70FD8789-8438-6C46-B20F-3982137411A8}" srcOrd="0" destOrd="0" presId="urn:microsoft.com/office/officeart/2005/8/layout/pyramid1"/>
    <dgm:cxn modelId="{07CEB0E3-2160-414C-B757-19ED462B98F1}" type="presParOf" srcId="{D894A922-BAFC-E740-9C5E-D1C8A6071CAE}" destId="{2DB3057A-7A53-134A-A2B0-893E07645EA7}" srcOrd="1" destOrd="0" presId="urn:microsoft.com/office/officeart/2005/8/layout/pyramid1"/>
    <dgm:cxn modelId="{4C6D36DB-8451-D146-A7FF-5C2B760198AF}" type="presParOf" srcId="{BCF7448F-B082-EF4A-A06A-8EA41489CC1A}" destId="{559EFD15-E3FE-0046-9525-A175A8F0AA71}" srcOrd="1" destOrd="0" presId="urn:microsoft.com/office/officeart/2005/8/layout/pyramid1"/>
    <dgm:cxn modelId="{24C7F6E8-9C6F-4E4B-9F10-662D85BF3C1C}" type="presParOf" srcId="{559EFD15-E3FE-0046-9525-A175A8F0AA71}" destId="{08974AA4-4F7F-AB4A-9131-C9381331EA41}" srcOrd="0" destOrd="0" presId="urn:microsoft.com/office/officeart/2005/8/layout/pyramid1"/>
    <dgm:cxn modelId="{81A24720-E7CC-0A4A-979B-7BD95A2E9530}" type="presParOf" srcId="{559EFD15-E3FE-0046-9525-A175A8F0AA71}" destId="{70AB3B2F-EEB7-FF4B-85E8-8CC1B0B6D9D0}" srcOrd="1" destOrd="0" presId="urn:microsoft.com/office/officeart/2005/8/layout/pyramid1"/>
    <dgm:cxn modelId="{93014E5E-50DA-E845-A314-4C6354C0D046}" type="presParOf" srcId="{BCF7448F-B082-EF4A-A06A-8EA41489CC1A}" destId="{E3DD9E11-6042-E14D-A8BC-839CDF30A70D}" srcOrd="2" destOrd="0" presId="urn:microsoft.com/office/officeart/2005/8/layout/pyramid1"/>
    <dgm:cxn modelId="{44964957-EF47-8649-8920-24D2DA715BB6}" type="presParOf" srcId="{E3DD9E11-6042-E14D-A8BC-839CDF30A70D}" destId="{581A0E69-64DD-D947-9EFB-22583C84FCC3}" srcOrd="0" destOrd="0" presId="urn:microsoft.com/office/officeart/2005/8/layout/pyramid1"/>
    <dgm:cxn modelId="{5755E548-167A-BA43-97A8-72268BB16280}" type="presParOf" srcId="{E3DD9E11-6042-E14D-A8BC-839CDF30A70D}" destId="{DBFED79B-0C40-D145-A1C9-483721ECF4D5}" srcOrd="1" destOrd="0" presId="urn:microsoft.com/office/officeart/2005/8/layout/pyramid1"/>
    <dgm:cxn modelId="{B9500DF8-8C3B-5943-9D45-F30FA56A6DC1}" type="presParOf" srcId="{BCF7448F-B082-EF4A-A06A-8EA41489CC1A}" destId="{EB21810D-9205-234F-9A21-EEC202989651}" srcOrd="3" destOrd="0" presId="urn:microsoft.com/office/officeart/2005/8/layout/pyramid1"/>
    <dgm:cxn modelId="{5051DB8D-0B62-6E43-8687-E2C513F53D90}" type="presParOf" srcId="{EB21810D-9205-234F-9A21-EEC202989651}" destId="{24583AC6-2C21-5B40-82DF-9F3104DD4C75}" srcOrd="0" destOrd="0" presId="urn:microsoft.com/office/officeart/2005/8/layout/pyramid1"/>
    <dgm:cxn modelId="{FE88A3CB-9366-9D48-BA79-11EDC3F83EC5}" type="presParOf" srcId="{EB21810D-9205-234F-9A21-EEC202989651}" destId="{22CF0257-C3C5-0444-8A98-30537CF1E9E4}" srcOrd="1" destOrd="0" presId="urn:microsoft.com/office/officeart/2005/8/layout/pyramid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369603-7850-B148-85DA-1ADAE2040328}" type="doc">
      <dgm:prSet loTypeId="urn:microsoft.com/office/officeart/2005/8/layout/pyramid1" loCatId="" qsTypeId="urn:microsoft.com/office/officeart/2005/8/quickstyle/simple1" qsCatId="simple" csTypeId="urn:microsoft.com/office/officeart/2005/8/colors/accent1_2" csCatId="accent1" phldr="1"/>
      <dgm:spPr/>
      <dgm:t>
        <a:bodyPr/>
        <a:lstStyle/>
        <a:p>
          <a:endParaRPr lang="en-US"/>
        </a:p>
      </dgm:t>
    </dgm:pt>
    <dgm:pt modelId="{4B1D7F73-594C-1D49-9792-0564F4BF61B6}">
      <dgm:prSet phldrT="[Text]" custT="1"/>
      <dgm:spPr>
        <a:gradFill flip="none" rotWithShape="1">
          <a:gsLst>
            <a:gs pos="0">
              <a:schemeClr val="accent5">
                <a:lumMod val="5000"/>
                <a:lumOff val="95000"/>
                <a:alpha val="0"/>
              </a:schemeClr>
            </a:gs>
            <a:gs pos="28000">
              <a:schemeClr val="accent5">
                <a:lumMod val="45000"/>
                <a:lumOff val="55000"/>
              </a:schemeClr>
            </a:gs>
            <a:gs pos="83000">
              <a:schemeClr val="accent5">
                <a:lumMod val="45000"/>
                <a:lumOff val="55000"/>
              </a:schemeClr>
            </a:gs>
            <a:gs pos="100000">
              <a:schemeClr val="accent5">
                <a:lumMod val="30000"/>
                <a:lumOff val="70000"/>
              </a:schemeClr>
            </a:gs>
          </a:gsLst>
          <a:lin ang="16200000" scaled="1"/>
          <a:tileRect/>
        </a:gradFill>
        <a:ln>
          <a:solidFill>
            <a:schemeClr val="accent4">
              <a:lumMod val="40000"/>
              <a:lumOff val="60000"/>
            </a:schemeClr>
          </a:solidFill>
        </a:ln>
      </dgm:spPr>
      <dgm:t>
        <a:bodyPr/>
        <a:lstStyle/>
        <a:p>
          <a:endParaRPr lang="en-US" sz="1400" b="1" dirty="0">
            <a:solidFill>
              <a:schemeClr val="bg1"/>
            </a:solidFill>
            <a:latin typeface="Oswald" pitchFamily="2" charset="77"/>
          </a:endParaRPr>
        </a:p>
        <a:p>
          <a:r>
            <a:rPr lang="en-US" sz="1600" b="1" dirty="0">
              <a:solidFill>
                <a:schemeClr val="tx1"/>
              </a:solidFill>
              <a:latin typeface="Oswald" pitchFamily="2" charset="77"/>
            </a:rPr>
            <a:t>Wisdom</a:t>
          </a:r>
        </a:p>
      </dgm:t>
    </dgm:pt>
    <dgm:pt modelId="{E417FF70-9A7E-8A4B-8189-5243BE29218D}" type="parTrans" cxnId="{46CC2751-50B0-F346-8FE8-2E5461F44384}">
      <dgm:prSet/>
      <dgm:spPr/>
      <dgm:t>
        <a:bodyPr/>
        <a:lstStyle/>
        <a:p>
          <a:endParaRPr lang="en-US"/>
        </a:p>
      </dgm:t>
    </dgm:pt>
    <dgm:pt modelId="{24165417-5DAA-6B4F-B6FC-B29800079EB5}" type="sibTrans" cxnId="{46CC2751-50B0-F346-8FE8-2E5461F44384}">
      <dgm:prSet/>
      <dgm:spPr/>
      <dgm:t>
        <a:bodyPr/>
        <a:lstStyle/>
        <a:p>
          <a:endParaRPr lang="en-US"/>
        </a:p>
      </dgm:t>
    </dgm:pt>
    <dgm:pt modelId="{C5E1C091-384C-534D-862B-28B56630B758}">
      <dgm:prSet phldrT="[Text]" custT="1"/>
      <dgm:spPr>
        <a:gradFill rotWithShape="0">
          <a:gsLst>
            <a:gs pos="0">
              <a:srgbClr val="178285">
                <a:alpha val="0"/>
              </a:srgbClr>
            </a:gs>
            <a:gs pos="11000">
              <a:schemeClr val="accent5">
                <a:lumMod val="60000"/>
                <a:lumOff val="40000"/>
                <a:alpha val="44153"/>
              </a:schemeClr>
            </a:gs>
            <a:gs pos="21000">
              <a:schemeClr val="accent5">
                <a:lumMod val="40000"/>
                <a:lumOff val="60000"/>
              </a:schemeClr>
            </a:gs>
            <a:gs pos="77000">
              <a:schemeClr val="accent5">
                <a:lumMod val="20000"/>
                <a:lumOff val="80000"/>
              </a:schemeClr>
            </a:gs>
          </a:gsLst>
          <a:lin ang="5400000" scaled="1"/>
        </a:gradFill>
        <a:ln>
          <a:gradFill>
            <a:gsLst>
              <a:gs pos="0">
                <a:srgbClr val="178285"/>
              </a:gs>
              <a:gs pos="74000">
                <a:schemeClr val="accent5">
                  <a:lumMod val="60000"/>
                  <a:lumOff val="40000"/>
                </a:schemeClr>
              </a:gs>
              <a:gs pos="83000">
                <a:schemeClr val="accent5">
                  <a:lumMod val="40000"/>
                  <a:lumOff val="60000"/>
                </a:schemeClr>
              </a:gs>
              <a:gs pos="99000">
                <a:schemeClr val="accent5">
                  <a:lumMod val="20000"/>
                  <a:lumOff val="80000"/>
                </a:schemeClr>
              </a:gs>
            </a:gsLst>
            <a:lin ang="5400000" scaled="1"/>
          </a:gradFill>
        </a:ln>
      </dgm:spPr>
      <dgm:t>
        <a:bodyPr/>
        <a:lstStyle/>
        <a:p>
          <a:r>
            <a:rPr lang="en-US" sz="2800" dirty="0">
              <a:solidFill>
                <a:schemeClr val="tx1"/>
              </a:solidFill>
              <a:latin typeface="Oswald" pitchFamily="2" charset="77"/>
            </a:rPr>
            <a:t>Knowledge</a:t>
          </a:r>
        </a:p>
      </dgm:t>
    </dgm:pt>
    <dgm:pt modelId="{4F04120F-A46C-1B40-9ADC-EB5E4FA338BC}" type="parTrans" cxnId="{79488ED1-37B0-A544-90C3-0310743B723B}">
      <dgm:prSet/>
      <dgm:spPr/>
      <dgm:t>
        <a:bodyPr/>
        <a:lstStyle/>
        <a:p>
          <a:endParaRPr lang="en-US"/>
        </a:p>
      </dgm:t>
    </dgm:pt>
    <dgm:pt modelId="{76B08ED9-1F29-F643-B5C0-CD81FA6B8830}" type="sibTrans" cxnId="{79488ED1-37B0-A544-90C3-0310743B723B}">
      <dgm:prSet/>
      <dgm:spPr/>
      <dgm:t>
        <a:bodyPr/>
        <a:lstStyle/>
        <a:p>
          <a:endParaRPr lang="en-US"/>
        </a:p>
      </dgm:t>
    </dgm:pt>
    <dgm:pt modelId="{EF4CC6C7-7857-5443-8281-68ECDCA6E878}">
      <dgm:prSet phldrT="[Text]" custT="1"/>
      <dgm:spPr>
        <a:solidFill>
          <a:srgbClr val="178285"/>
        </a:solidFill>
        <a:ln>
          <a:solidFill>
            <a:srgbClr val="178285"/>
          </a:solidFill>
        </a:ln>
      </dgm:spPr>
      <dgm:t>
        <a:bodyPr/>
        <a:lstStyle/>
        <a:p>
          <a:r>
            <a:rPr lang="en-US" sz="3600" dirty="0">
              <a:solidFill>
                <a:schemeClr val="bg1"/>
              </a:solidFill>
              <a:latin typeface="Oswald" pitchFamily="2" charset="77"/>
            </a:rPr>
            <a:t>Information</a:t>
          </a:r>
        </a:p>
      </dgm:t>
    </dgm:pt>
    <dgm:pt modelId="{867E1922-5F86-3648-8D5B-49B87D7B9BFD}" type="parTrans" cxnId="{088B96C2-9794-D048-9FD6-EED3B1A387F8}">
      <dgm:prSet/>
      <dgm:spPr/>
      <dgm:t>
        <a:bodyPr/>
        <a:lstStyle/>
        <a:p>
          <a:endParaRPr lang="en-US"/>
        </a:p>
      </dgm:t>
    </dgm:pt>
    <dgm:pt modelId="{65BA0929-6319-4A4F-B6B5-8AB2FF80FFDF}" type="sibTrans" cxnId="{088B96C2-9794-D048-9FD6-EED3B1A387F8}">
      <dgm:prSet/>
      <dgm:spPr/>
      <dgm:t>
        <a:bodyPr/>
        <a:lstStyle/>
        <a:p>
          <a:endParaRPr lang="en-US"/>
        </a:p>
      </dgm:t>
    </dgm:pt>
    <dgm:pt modelId="{70A09A5D-89A8-2A48-A811-F9661051517F}">
      <dgm:prSet custT="1"/>
      <dgm:spPr>
        <a:solidFill>
          <a:schemeClr val="accent6">
            <a:lumMod val="50000"/>
          </a:schemeClr>
        </a:solidFill>
      </dgm:spPr>
      <dgm:t>
        <a:bodyPr/>
        <a:lstStyle/>
        <a:p>
          <a:r>
            <a:rPr lang="en-US" sz="4400" dirty="0">
              <a:solidFill>
                <a:schemeClr val="bg1"/>
              </a:solidFill>
              <a:latin typeface="Oswald" pitchFamily="2" charset="77"/>
            </a:rPr>
            <a:t>Data</a:t>
          </a:r>
        </a:p>
      </dgm:t>
    </dgm:pt>
    <dgm:pt modelId="{467B8FFF-1F6D-9443-93F4-398C99F7F8C8}" type="parTrans" cxnId="{1260FBC4-BA46-5E42-9DBA-4C9E14B14D95}">
      <dgm:prSet/>
      <dgm:spPr/>
      <dgm:t>
        <a:bodyPr/>
        <a:lstStyle/>
        <a:p>
          <a:endParaRPr lang="en-US"/>
        </a:p>
      </dgm:t>
    </dgm:pt>
    <dgm:pt modelId="{6B7AA4A1-1006-7348-AEB6-2010295BF0EA}" type="sibTrans" cxnId="{1260FBC4-BA46-5E42-9DBA-4C9E14B14D95}">
      <dgm:prSet/>
      <dgm:spPr/>
      <dgm:t>
        <a:bodyPr/>
        <a:lstStyle/>
        <a:p>
          <a:endParaRPr lang="en-US"/>
        </a:p>
      </dgm:t>
    </dgm:pt>
    <dgm:pt modelId="{BCF7448F-B082-EF4A-A06A-8EA41489CC1A}" type="pres">
      <dgm:prSet presAssocID="{41369603-7850-B148-85DA-1ADAE2040328}" presName="Name0" presStyleCnt="0">
        <dgm:presLayoutVars>
          <dgm:dir/>
          <dgm:animLvl val="lvl"/>
          <dgm:resizeHandles val="exact"/>
        </dgm:presLayoutVars>
      </dgm:prSet>
      <dgm:spPr/>
    </dgm:pt>
    <dgm:pt modelId="{D894A922-BAFC-E740-9C5E-D1C8A6071CAE}" type="pres">
      <dgm:prSet presAssocID="{4B1D7F73-594C-1D49-9792-0564F4BF61B6}" presName="Name8" presStyleCnt="0"/>
      <dgm:spPr/>
    </dgm:pt>
    <dgm:pt modelId="{70FD8789-8438-6C46-B20F-3982137411A8}" type="pres">
      <dgm:prSet presAssocID="{4B1D7F73-594C-1D49-9792-0564F4BF61B6}" presName="level" presStyleLbl="node1" presStyleIdx="0" presStyleCnt="4" custScaleX="91896" custScaleY="56111" custLinFactNeighborX="-469" custLinFactNeighborY="1862">
        <dgm:presLayoutVars>
          <dgm:chMax val="1"/>
          <dgm:bulletEnabled val="1"/>
        </dgm:presLayoutVars>
      </dgm:prSet>
      <dgm:spPr/>
    </dgm:pt>
    <dgm:pt modelId="{2DB3057A-7A53-134A-A2B0-893E07645EA7}" type="pres">
      <dgm:prSet presAssocID="{4B1D7F73-594C-1D49-9792-0564F4BF61B6}" presName="levelTx" presStyleLbl="revTx" presStyleIdx="0" presStyleCnt="0">
        <dgm:presLayoutVars>
          <dgm:chMax val="1"/>
          <dgm:bulletEnabled val="1"/>
        </dgm:presLayoutVars>
      </dgm:prSet>
      <dgm:spPr/>
    </dgm:pt>
    <dgm:pt modelId="{559EFD15-E3FE-0046-9525-A175A8F0AA71}" type="pres">
      <dgm:prSet presAssocID="{C5E1C091-384C-534D-862B-28B56630B758}" presName="Name8" presStyleCnt="0"/>
      <dgm:spPr/>
    </dgm:pt>
    <dgm:pt modelId="{08974AA4-4F7F-AB4A-9131-C9381331EA41}" type="pres">
      <dgm:prSet presAssocID="{C5E1C091-384C-534D-862B-28B56630B758}" presName="level" presStyleLbl="node1" presStyleIdx="1" presStyleCnt="4" custScaleX="97253" custScaleY="101521">
        <dgm:presLayoutVars>
          <dgm:chMax val="1"/>
          <dgm:bulletEnabled val="1"/>
        </dgm:presLayoutVars>
      </dgm:prSet>
      <dgm:spPr/>
    </dgm:pt>
    <dgm:pt modelId="{70AB3B2F-EEB7-FF4B-85E8-8CC1B0B6D9D0}" type="pres">
      <dgm:prSet presAssocID="{C5E1C091-384C-534D-862B-28B56630B758}" presName="levelTx" presStyleLbl="revTx" presStyleIdx="0" presStyleCnt="0">
        <dgm:presLayoutVars>
          <dgm:chMax val="1"/>
          <dgm:bulletEnabled val="1"/>
        </dgm:presLayoutVars>
      </dgm:prSet>
      <dgm:spPr/>
    </dgm:pt>
    <dgm:pt modelId="{E3DD9E11-6042-E14D-A8BC-839CDF30A70D}" type="pres">
      <dgm:prSet presAssocID="{EF4CC6C7-7857-5443-8281-68ECDCA6E878}" presName="Name8" presStyleCnt="0"/>
      <dgm:spPr/>
    </dgm:pt>
    <dgm:pt modelId="{581A0E69-64DD-D947-9EFB-22583C84FCC3}" type="pres">
      <dgm:prSet presAssocID="{EF4CC6C7-7857-5443-8281-68ECDCA6E878}" presName="level" presStyleLbl="node1" presStyleIdx="2" presStyleCnt="4" custScaleX="98206" custScaleY="110764">
        <dgm:presLayoutVars>
          <dgm:chMax val="1"/>
          <dgm:bulletEnabled val="1"/>
        </dgm:presLayoutVars>
      </dgm:prSet>
      <dgm:spPr/>
    </dgm:pt>
    <dgm:pt modelId="{DBFED79B-0C40-D145-A1C9-483721ECF4D5}" type="pres">
      <dgm:prSet presAssocID="{EF4CC6C7-7857-5443-8281-68ECDCA6E878}" presName="levelTx" presStyleLbl="revTx" presStyleIdx="0" presStyleCnt="0">
        <dgm:presLayoutVars>
          <dgm:chMax val="1"/>
          <dgm:bulletEnabled val="1"/>
        </dgm:presLayoutVars>
      </dgm:prSet>
      <dgm:spPr/>
    </dgm:pt>
    <dgm:pt modelId="{EB21810D-9205-234F-9A21-EEC202989651}" type="pres">
      <dgm:prSet presAssocID="{70A09A5D-89A8-2A48-A811-F9661051517F}" presName="Name8" presStyleCnt="0"/>
      <dgm:spPr/>
    </dgm:pt>
    <dgm:pt modelId="{24583AC6-2C21-5B40-82DF-9F3104DD4C75}" type="pres">
      <dgm:prSet presAssocID="{70A09A5D-89A8-2A48-A811-F9661051517F}" presName="level" presStyleLbl="node1" presStyleIdx="3" presStyleCnt="4" custScaleX="100000" custScaleY="70979" custLinFactNeighborX="-513" custLinFactNeighborY="2191">
        <dgm:presLayoutVars>
          <dgm:chMax val="1"/>
          <dgm:bulletEnabled val="1"/>
        </dgm:presLayoutVars>
      </dgm:prSet>
      <dgm:spPr/>
    </dgm:pt>
    <dgm:pt modelId="{22CF0257-C3C5-0444-8A98-30537CF1E9E4}" type="pres">
      <dgm:prSet presAssocID="{70A09A5D-89A8-2A48-A811-F9661051517F}" presName="levelTx" presStyleLbl="revTx" presStyleIdx="0" presStyleCnt="0">
        <dgm:presLayoutVars>
          <dgm:chMax val="1"/>
          <dgm:bulletEnabled val="1"/>
        </dgm:presLayoutVars>
      </dgm:prSet>
      <dgm:spPr/>
    </dgm:pt>
  </dgm:ptLst>
  <dgm:cxnLst>
    <dgm:cxn modelId="{FA2A4518-AAF8-9F4F-A503-70C87D3ADB71}" type="presOf" srcId="{70A09A5D-89A8-2A48-A811-F9661051517F}" destId="{24583AC6-2C21-5B40-82DF-9F3104DD4C75}" srcOrd="0" destOrd="0" presId="urn:microsoft.com/office/officeart/2005/8/layout/pyramid1"/>
    <dgm:cxn modelId="{0ED0A734-C51E-B147-92E5-B77B98B29A29}" type="presOf" srcId="{C5E1C091-384C-534D-862B-28B56630B758}" destId="{08974AA4-4F7F-AB4A-9131-C9381331EA41}" srcOrd="0" destOrd="0" presId="urn:microsoft.com/office/officeart/2005/8/layout/pyramid1"/>
    <dgm:cxn modelId="{8BF6F140-2CD4-E645-A2D7-FCFAE8A1F920}" type="presOf" srcId="{C5E1C091-384C-534D-862B-28B56630B758}" destId="{70AB3B2F-EEB7-FF4B-85E8-8CC1B0B6D9D0}" srcOrd="1" destOrd="0" presId="urn:microsoft.com/office/officeart/2005/8/layout/pyramid1"/>
    <dgm:cxn modelId="{E28E004D-3FDA-F94F-A285-39DC9EF413C7}" type="presOf" srcId="{41369603-7850-B148-85DA-1ADAE2040328}" destId="{BCF7448F-B082-EF4A-A06A-8EA41489CC1A}" srcOrd="0" destOrd="0" presId="urn:microsoft.com/office/officeart/2005/8/layout/pyramid1"/>
    <dgm:cxn modelId="{46CC2751-50B0-F346-8FE8-2E5461F44384}" srcId="{41369603-7850-B148-85DA-1ADAE2040328}" destId="{4B1D7F73-594C-1D49-9792-0564F4BF61B6}" srcOrd="0" destOrd="0" parTransId="{E417FF70-9A7E-8A4B-8189-5243BE29218D}" sibTransId="{24165417-5DAA-6B4F-B6FC-B29800079EB5}"/>
    <dgm:cxn modelId="{7F58E197-EBBB-404F-9A41-23B4C99A82FD}" type="presOf" srcId="{EF4CC6C7-7857-5443-8281-68ECDCA6E878}" destId="{581A0E69-64DD-D947-9EFB-22583C84FCC3}" srcOrd="0" destOrd="0" presId="urn:microsoft.com/office/officeart/2005/8/layout/pyramid1"/>
    <dgm:cxn modelId="{305E0EA2-BCA5-D644-9FEB-57F9BDBFB0F3}" type="presOf" srcId="{4B1D7F73-594C-1D49-9792-0564F4BF61B6}" destId="{2DB3057A-7A53-134A-A2B0-893E07645EA7}" srcOrd="1" destOrd="0" presId="urn:microsoft.com/office/officeart/2005/8/layout/pyramid1"/>
    <dgm:cxn modelId="{AC7D65B8-5706-B74C-BA7C-DF8FB2F94521}" type="presOf" srcId="{EF4CC6C7-7857-5443-8281-68ECDCA6E878}" destId="{DBFED79B-0C40-D145-A1C9-483721ECF4D5}" srcOrd="1" destOrd="0" presId="urn:microsoft.com/office/officeart/2005/8/layout/pyramid1"/>
    <dgm:cxn modelId="{088B96C2-9794-D048-9FD6-EED3B1A387F8}" srcId="{41369603-7850-B148-85DA-1ADAE2040328}" destId="{EF4CC6C7-7857-5443-8281-68ECDCA6E878}" srcOrd="2" destOrd="0" parTransId="{867E1922-5F86-3648-8D5B-49B87D7B9BFD}" sibTransId="{65BA0929-6319-4A4F-B6B5-8AB2FF80FFDF}"/>
    <dgm:cxn modelId="{1260FBC4-BA46-5E42-9DBA-4C9E14B14D95}" srcId="{41369603-7850-B148-85DA-1ADAE2040328}" destId="{70A09A5D-89A8-2A48-A811-F9661051517F}" srcOrd="3" destOrd="0" parTransId="{467B8FFF-1F6D-9443-93F4-398C99F7F8C8}" sibTransId="{6B7AA4A1-1006-7348-AEB6-2010295BF0EA}"/>
    <dgm:cxn modelId="{34525DD1-CEF8-C845-A64F-E85921F0B088}" type="presOf" srcId="{4B1D7F73-594C-1D49-9792-0564F4BF61B6}" destId="{70FD8789-8438-6C46-B20F-3982137411A8}" srcOrd="0" destOrd="0" presId="urn:microsoft.com/office/officeart/2005/8/layout/pyramid1"/>
    <dgm:cxn modelId="{79488ED1-37B0-A544-90C3-0310743B723B}" srcId="{41369603-7850-B148-85DA-1ADAE2040328}" destId="{C5E1C091-384C-534D-862B-28B56630B758}" srcOrd="1" destOrd="0" parTransId="{4F04120F-A46C-1B40-9ADC-EB5E4FA338BC}" sibTransId="{76B08ED9-1F29-F643-B5C0-CD81FA6B8830}"/>
    <dgm:cxn modelId="{5FCA6CF4-ECE1-984C-9BC1-5E1F3D9D9CC9}" type="presOf" srcId="{70A09A5D-89A8-2A48-A811-F9661051517F}" destId="{22CF0257-C3C5-0444-8A98-30537CF1E9E4}" srcOrd="1" destOrd="0" presId="urn:microsoft.com/office/officeart/2005/8/layout/pyramid1"/>
    <dgm:cxn modelId="{4D745318-7AA5-AA49-84DF-AC88BF6238E6}" type="presParOf" srcId="{BCF7448F-B082-EF4A-A06A-8EA41489CC1A}" destId="{D894A922-BAFC-E740-9C5E-D1C8A6071CAE}" srcOrd="0" destOrd="0" presId="urn:microsoft.com/office/officeart/2005/8/layout/pyramid1"/>
    <dgm:cxn modelId="{AE7E86E8-2CBD-8C48-B91B-3C170056B0A4}" type="presParOf" srcId="{D894A922-BAFC-E740-9C5E-D1C8A6071CAE}" destId="{70FD8789-8438-6C46-B20F-3982137411A8}" srcOrd="0" destOrd="0" presId="urn:microsoft.com/office/officeart/2005/8/layout/pyramid1"/>
    <dgm:cxn modelId="{07CEB0E3-2160-414C-B757-19ED462B98F1}" type="presParOf" srcId="{D894A922-BAFC-E740-9C5E-D1C8A6071CAE}" destId="{2DB3057A-7A53-134A-A2B0-893E07645EA7}" srcOrd="1" destOrd="0" presId="urn:microsoft.com/office/officeart/2005/8/layout/pyramid1"/>
    <dgm:cxn modelId="{4C6D36DB-8451-D146-A7FF-5C2B760198AF}" type="presParOf" srcId="{BCF7448F-B082-EF4A-A06A-8EA41489CC1A}" destId="{559EFD15-E3FE-0046-9525-A175A8F0AA71}" srcOrd="1" destOrd="0" presId="urn:microsoft.com/office/officeart/2005/8/layout/pyramid1"/>
    <dgm:cxn modelId="{24C7F6E8-9C6F-4E4B-9F10-662D85BF3C1C}" type="presParOf" srcId="{559EFD15-E3FE-0046-9525-A175A8F0AA71}" destId="{08974AA4-4F7F-AB4A-9131-C9381331EA41}" srcOrd="0" destOrd="0" presId="urn:microsoft.com/office/officeart/2005/8/layout/pyramid1"/>
    <dgm:cxn modelId="{81A24720-E7CC-0A4A-979B-7BD95A2E9530}" type="presParOf" srcId="{559EFD15-E3FE-0046-9525-A175A8F0AA71}" destId="{70AB3B2F-EEB7-FF4B-85E8-8CC1B0B6D9D0}" srcOrd="1" destOrd="0" presId="urn:microsoft.com/office/officeart/2005/8/layout/pyramid1"/>
    <dgm:cxn modelId="{93014E5E-50DA-E845-A314-4C6354C0D046}" type="presParOf" srcId="{BCF7448F-B082-EF4A-A06A-8EA41489CC1A}" destId="{E3DD9E11-6042-E14D-A8BC-839CDF30A70D}" srcOrd="2" destOrd="0" presId="urn:microsoft.com/office/officeart/2005/8/layout/pyramid1"/>
    <dgm:cxn modelId="{44964957-EF47-8649-8920-24D2DA715BB6}" type="presParOf" srcId="{E3DD9E11-6042-E14D-A8BC-839CDF30A70D}" destId="{581A0E69-64DD-D947-9EFB-22583C84FCC3}" srcOrd="0" destOrd="0" presId="urn:microsoft.com/office/officeart/2005/8/layout/pyramid1"/>
    <dgm:cxn modelId="{5755E548-167A-BA43-97A8-72268BB16280}" type="presParOf" srcId="{E3DD9E11-6042-E14D-A8BC-839CDF30A70D}" destId="{DBFED79B-0C40-D145-A1C9-483721ECF4D5}" srcOrd="1" destOrd="0" presId="urn:microsoft.com/office/officeart/2005/8/layout/pyramid1"/>
    <dgm:cxn modelId="{B9500DF8-8C3B-5943-9D45-F30FA56A6DC1}" type="presParOf" srcId="{BCF7448F-B082-EF4A-A06A-8EA41489CC1A}" destId="{EB21810D-9205-234F-9A21-EEC202989651}" srcOrd="3" destOrd="0" presId="urn:microsoft.com/office/officeart/2005/8/layout/pyramid1"/>
    <dgm:cxn modelId="{5051DB8D-0B62-6E43-8687-E2C513F53D90}" type="presParOf" srcId="{EB21810D-9205-234F-9A21-EEC202989651}" destId="{24583AC6-2C21-5B40-82DF-9F3104DD4C75}" srcOrd="0" destOrd="0" presId="urn:microsoft.com/office/officeart/2005/8/layout/pyramid1"/>
    <dgm:cxn modelId="{FE88A3CB-9366-9D48-BA79-11EDC3F83EC5}" type="presParOf" srcId="{EB21810D-9205-234F-9A21-EEC202989651}" destId="{22CF0257-C3C5-0444-8A98-30537CF1E9E4}" srcOrd="1" destOrd="0" presId="urn:microsoft.com/office/officeart/2005/8/layout/pyramid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369603-7850-B148-85DA-1ADAE2040328}" type="doc">
      <dgm:prSet loTypeId="urn:microsoft.com/office/officeart/2005/8/layout/pyramid1" loCatId="" qsTypeId="urn:microsoft.com/office/officeart/2005/8/quickstyle/simple1" qsCatId="simple" csTypeId="urn:microsoft.com/office/officeart/2005/8/colors/accent1_2" csCatId="accent1" phldr="1"/>
      <dgm:spPr/>
      <dgm:t>
        <a:bodyPr/>
        <a:lstStyle/>
        <a:p>
          <a:endParaRPr lang="en-US"/>
        </a:p>
      </dgm:t>
    </dgm:pt>
    <dgm:pt modelId="{4B1D7F73-594C-1D49-9792-0564F4BF61B6}">
      <dgm:prSet phldrT="[Text]" custT="1"/>
      <dgm:spPr>
        <a:gradFill rotWithShape="0">
          <a:gsLst>
            <a:gs pos="24000">
              <a:schemeClr val="accent5">
                <a:lumMod val="5000"/>
                <a:lumOff val="95000"/>
                <a:alpha val="0"/>
              </a:schemeClr>
            </a:gs>
            <a:gs pos="71000">
              <a:schemeClr val="accent5">
                <a:lumMod val="45000"/>
                <a:lumOff val="55000"/>
              </a:schemeClr>
            </a:gs>
            <a:gs pos="93000">
              <a:schemeClr val="accent5">
                <a:lumMod val="45000"/>
                <a:lumOff val="55000"/>
              </a:schemeClr>
            </a:gs>
            <a:gs pos="100000">
              <a:schemeClr val="accent5">
                <a:lumMod val="30000"/>
                <a:lumOff val="70000"/>
              </a:schemeClr>
            </a:gs>
          </a:gsLst>
          <a:lin ang="16200000" scaled="1"/>
        </a:gradFill>
        <a:ln>
          <a:solidFill>
            <a:schemeClr val="accent4">
              <a:lumMod val="40000"/>
              <a:lumOff val="60000"/>
            </a:schemeClr>
          </a:solidFill>
        </a:ln>
      </dgm:spPr>
      <dgm:t>
        <a:bodyPr/>
        <a:lstStyle/>
        <a:p>
          <a:endParaRPr lang="en-US" sz="1400" b="1" dirty="0">
            <a:solidFill>
              <a:schemeClr val="bg1"/>
            </a:solidFill>
            <a:latin typeface="Oswald" pitchFamily="2" charset="77"/>
          </a:endParaRPr>
        </a:p>
        <a:p>
          <a:r>
            <a:rPr lang="en-US" sz="1600" b="1" dirty="0">
              <a:solidFill>
                <a:schemeClr val="tx1"/>
              </a:solidFill>
              <a:latin typeface="Oswald" pitchFamily="2" charset="77"/>
            </a:rPr>
            <a:t>Wisdom</a:t>
          </a:r>
        </a:p>
      </dgm:t>
    </dgm:pt>
    <dgm:pt modelId="{E417FF70-9A7E-8A4B-8189-5243BE29218D}" type="parTrans" cxnId="{46CC2751-50B0-F346-8FE8-2E5461F44384}">
      <dgm:prSet/>
      <dgm:spPr/>
      <dgm:t>
        <a:bodyPr/>
        <a:lstStyle/>
        <a:p>
          <a:endParaRPr lang="en-US"/>
        </a:p>
      </dgm:t>
    </dgm:pt>
    <dgm:pt modelId="{24165417-5DAA-6B4F-B6FC-B29800079EB5}" type="sibTrans" cxnId="{46CC2751-50B0-F346-8FE8-2E5461F44384}">
      <dgm:prSet/>
      <dgm:spPr/>
      <dgm:t>
        <a:bodyPr/>
        <a:lstStyle/>
        <a:p>
          <a:endParaRPr lang="en-US"/>
        </a:p>
      </dgm:t>
    </dgm:pt>
    <dgm:pt modelId="{C5E1C091-384C-534D-862B-28B56630B758}">
      <dgm:prSet phldrT="[Text]" custT="1"/>
      <dgm:spPr>
        <a:solidFill>
          <a:schemeClr val="accent5">
            <a:lumMod val="60000"/>
            <a:lumOff val="40000"/>
          </a:schemeClr>
        </a:solidFill>
        <a:ln>
          <a:solidFill>
            <a:schemeClr val="accent5">
              <a:lumMod val="60000"/>
              <a:lumOff val="40000"/>
            </a:schemeClr>
          </a:solidFill>
        </a:ln>
      </dgm:spPr>
      <dgm:t>
        <a:bodyPr/>
        <a:lstStyle/>
        <a:p>
          <a:r>
            <a:rPr lang="en-US" sz="2800" dirty="0">
              <a:solidFill>
                <a:schemeClr val="tx1"/>
              </a:solidFill>
              <a:latin typeface="Oswald" pitchFamily="2" charset="77"/>
            </a:rPr>
            <a:t>Knowledge</a:t>
          </a:r>
        </a:p>
      </dgm:t>
    </dgm:pt>
    <dgm:pt modelId="{4F04120F-A46C-1B40-9ADC-EB5E4FA338BC}" type="parTrans" cxnId="{79488ED1-37B0-A544-90C3-0310743B723B}">
      <dgm:prSet/>
      <dgm:spPr/>
      <dgm:t>
        <a:bodyPr/>
        <a:lstStyle/>
        <a:p>
          <a:endParaRPr lang="en-US"/>
        </a:p>
      </dgm:t>
    </dgm:pt>
    <dgm:pt modelId="{76B08ED9-1F29-F643-B5C0-CD81FA6B8830}" type="sibTrans" cxnId="{79488ED1-37B0-A544-90C3-0310743B723B}">
      <dgm:prSet/>
      <dgm:spPr/>
      <dgm:t>
        <a:bodyPr/>
        <a:lstStyle/>
        <a:p>
          <a:endParaRPr lang="en-US"/>
        </a:p>
      </dgm:t>
    </dgm:pt>
    <dgm:pt modelId="{EF4CC6C7-7857-5443-8281-68ECDCA6E878}">
      <dgm:prSet phldrT="[Text]" custT="1"/>
      <dgm:spPr>
        <a:solidFill>
          <a:srgbClr val="178285"/>
        </a:solidFill>
        <a:ln>
          <a:solidFill>
            <a:srgbClr val="178285"/>
          </a:solidFill>
        </a:ln>
      </dgm:spPr>
      <dgm:t>
        <a:bodyPr/>
        <a:lstStyle/>
        <a:p>
          <a:r>
            <a:rPr lang="en-US" sz="3600" dirty="0">
              <a:solidFill>
                <a:schemeClr val="bg1"/>
              </a:solidFill>
              <a:latin typeface="Oswald" pitchFamily="2" charset="77"/>
            </a:rPr>
            <a:t>Information</a:t>
          </a:r>
        </a:p>
      </dgm:t>
    </dgm:pt>
    <dgm:pt modelId="{867E1922-5F86-3648-8D5B-49B87D7B9BFD}" type="parTrans" cxnId="{088B96C2-9794-D048-9FD6-EED3B1A387F8}">
      <dgm:prSet/>
      <dgm:spPr/>
      <dgm:t>
        <a:bodyPr/>
        <a:lstStyle/>
        <a:p>
          <a:endParaRPr lang="en-US"/>
        </a:p>
      </dgm:t>
    </dgm:pt>
    <dgm:pt modelId="{65BA0929-6319-4A4F-B6B5-8AB2FF80FFDF}" type="sibTrans" cxnId="{088B96C2-9794-D048-9FD6-EED3B1A387F8}">
      <dgm:prSet/>
      <dgm:spPr/>
      <dgm:t>
        <a:bodyPr/>
        <a:lstStyle/>
        <a:p>
          <a:endParaRPr lang="en-US"/>
        </a:p>
      </dgm:t>
    </dgm:pt>
    <dgm:pt modelId="{70A09A5D-89A8-2A48-A811-F9661051517F}">
      <dgm:prSet custT="1"/>
      <dgm:spPr>
        <a:solidFill>
          <a:schemeClr val="accent6">
            <a:lumMod val="50000"/>
          </a:schemeClr>
        </a:solidFill>
      </dgm:spPr>
      <dgm:t>
        <a:bodyPr/>
        <a:lstStyle/>
        <a:p>
          <a:r>
            <a:rPr lang="en-US" sz="4400" dirty="0">
              <a:solidFill>
                <a:schemeClr val="bg1"/>
              </a:solidFill>
              <a:latin typeface="Oswald" pitchFamily="2" charset="77"/>
            </a:rPr>
            <a:t>Data</a:t>
          </a:r>
        </a:p>
      </dgm:t>
    </dgm:pt>
    <dgm:pt modelId="{467B8FFF-1F6D-9443-93F4-398C99F7F8C8}" type="parTrans" cxnId="{1260FBC4-BA46-5E42-9DBA-4C9E14B14D95}">
      <dgm:prSet/>
      <dgm:spPr/>
      <dgm:t>
        <a:bodyPr/>
        <a:lstStyle/>
        <a:p>
          <a:endParaRPr lang="en-US"/>
        </a:p>
      </dgm:t>
    </dgm:pt>
    <dgm:pt modelId="{6B7AA4A1-1006-7348-AEB6-2010295BF0EA}" type="sibTrans" cxnId="{1260FBC4-BA46-5E42-9DBA-4C9E14B14D95}">
      <dgm:prSet/>
      <dgm:spPr/>
      <dgm:t>
        <a:bodyPr/>
        <a:lstStyle/>
        <a:p>
          <a:endParaRPr lang="en-US"/>
        </a:p>
      </dgm:t>
    </dgm:pt>
    <dgm:pt modelId="{BCF7448F-B082-EF4A-A06A-8EA41489CC1A}" type="pres">
      <dgm:prSet presAssocID="{41369603-7850-B148-85DA-1ADAE2040328}" presName="Name0" presStyleCnt="0">
        <dgm:presLayoutVars>
          <dgm:dir/>
          <dgm:animLvl val="lvl"/>
          <dgm:resizeHandles val="exact"/>
        </dgm:presLayoutVars>
      </dgm:prSet>
      <dgm:spPr/>
    </dgm:pt>
    <dgm:pt modelId="{D894A922-BAFC-E740-9C5E-D1C8A6071CAE}" type="pres">
      <dgm:prSet presAssocID="{4B1D7F73-594C-1D49-9792-0564F4BF61B6}" presName="Name8" presStyleCnt="0"/>
      <dgm:spPr/>
    </dgm:pt>
    <dgm:pt modelId="{70FD8789-8438-6C46-B20F-3982137411A8}" type="pres">
      <dgm:prSet presAssocID="{4B1D7F73-594C-1D49-9792-0564F4BF61B6}" presName="level" presStyleLbl="node1" presStyleIdx="0" presStyleCnt="4" custScaleX="91896" custScaleY="56111" custLinFactNeighborX="-469" custLinFactNeighborY="-884">
        <dgm:presLayoutVars>
          <dgm:chMax val="1"/>
          <dgm:bulletEnabled val="1"/>
        </dgm:presLayoutVars>
      </dgm:prSet>
      <dgm:spPr/>
    </dgm:pt>
    <dgm:pt modelId="{2DB3057A-7A53-134A-A2B0-893E07645EA7}" type="pres">
      <dgm:prSet presAssocID="{4B1D7F73-594C-1D49-9792-0564F4BF61B6}" presName="levelTx" presStyleLbl="revTx" presStyleIdx="0" presStyleCnt="0">
        <dgm:presLayoutVars>
          <dgm:chMax val="1"/>
          <dgm:bulletEnabled val="1"/>
        </dgm:presLayoutVars>
      </dgm:prSet>
      <dgm:spPr/>
    </dgm:pt>
    <dgm:pt modelId="{559EFD15-E3FE-0046-9525-A175A8F0AA71}" type="pres">
      <dgm:prSet presAssocID="{C5E1C091-384C-534D-862B-28B56630B758}" presName="Name8" presStyleCnt="0"/>
      <dgm:spPr/>
    </dgm:pt>
    <dgm:pt modelId="{08974AA4-4F7F-AB4A-9131-C9381331EA41}" type="pres">
      <dgm:prSet presAssocID="{C5E1C091-384C-534D-862B-28B56630B758}" presName="level" presStyleLbl="node1" presStyleIdx="1" presStyleCnt="4" custScaleX="97253" custScaleY="101521" custLinFactNeighborX="-167" custLinFactNeighborY="4226">
        <dgm:presLayoutVars>
          <dgm:chMax val="1"/>
          <dgm:bulletEnabled val="1"/>
        </dgm:presLayoutVars>
      </dgm:prSet>
      <dgm:spPr/>
    </dgm:pt>
    <dgm:pt modelId="{70AB3B2F-EEB7-FF4B-85E8-8CC1B0B6D9D0}" type="pres">
      <dgm:prSet presAssocID="{C5E1C091-384C-534D-862B-28B56630B758}" presName="levelTx" presStyleLbl="revTx" presStyleIdx="0" presStyleCnt="0">
        <dgm:presLayoutVars>
          <dgm:chMax val="1"/>
          <dgm:bulletEnabled val="1"/>
        </dgm:presLayoutVars>
      </dgm:prSet>
      <dgm:spPr/>
    </dgm:pt>
    <dgm:pt modelId="{E3DD9E11-6042-E14D-A8BC-839CDF30A70D}" type="pres">
      <dgm:prSet presAssocID="{EF4CC6C7-7857-5443-8281-68ECDCA6E878}" presName="Name8" presStyleCnt="0"/>
      <dgm:spPr/>
    </dgm:pt>
    <dgm:pt modelId="{581A0E69-64DD-D947-9EFB-22583C84FCC3}" type="pres">
      <dgm:prSet presAssocID="{EF4CC6C7-7857-5443-8281-68ECDCA6E878}" presName="level" presStyleLbl="node1" presStyleIdx="2" presStyleCnt="4" custScaleX="98206" custScaleY="110764" custLinFactNeighborX="-98" custLinFactNeighborY="6878">
        <dgm:presLayoutVars>
          <dgm:chMax val="1"/>
          <dgm:bulletEnabled val="1"/>
        </dgm:presLayoutVars>
      </dgm:prSet>
      <dgm:spPr/>
    </dgm:pt>
    <dgm:pt modelId="{DBFED79B-0C40-D145-A1C9-483721ECF4D5}" type="pres">
      <dgm:prSet presAssocID="{EF4CC6C7-7857-5443-8281-68ECDCA6E878}" presName="levelTx" presStyleLbl="revTx" presStyleIdx="0" presStyleCnt="0">
        <dgm:presLayoutVars>
          <dgm:chMax val="1"/>
          <dgm:bulletEnabled val="1"/>
        </dgm:presLayoutVars>
      </dgm:prSet>
      <dgm:spPr/>
    </dgm:pt>
    <dgm:pt modelId="{EB21810D-9205-234F-9A21-EEC202989651}" type="pres">
      <dgm:prSet presAssocID="{70A09A5D-89A8-2A48-A811-F9661051517F}" presName="Name8" presStyleCnt="0"/>
      <dgm:spPr/>
    </dgm:pt>
    <dgm:pt modelId="{24583AC6-2C21-5B40-82DF-9F3104DD4C75}" type="pres">
      <dgm:prSet presAssocID="{70A09A5D-89A8-2A48-A811-F9661051517F}" presName="level" presStyleLbl="node1" presStyleIdx="3" presStyleCnt="4" custScaleX="96899" custScaleY="70979" custLinFactNeighborY="-186">
        <dgm:presLayoutVars>
          <dgm:chMax val="1"/>
          <dgm:bulletEnabled val="1"/>
        </dgm:presLayoutVars>
      </dgm:prSet>
      <dgm:spPr/>
    </dgm:pt>
    <dgm:pt modelId="{22CF0257-C3C5-0444-8A98-30537CF1E9E4}" type="pres">
      <dgm:prSet presAssocID="{70A09A5D-89A8-2A48-A811-F9661051517F}" presName="levelTx" presStyleLbl="revTx" presStyleIdx="0" presStyleCnt="0">
        <dgm:presLayoutVars>
          <dgm:chMax val="1"/>
          <dgm:bulletEnabled val="1"/>
        </dgm:presLayoutVars>
      </dgm:prSet>
      <dgm:spPr/>
    </dgm:pt>
  </dgm:ptLst>
  <dgm:cxnLst>
    <dgm:cxn modelId="{FA2A4518-AAF8-9F4F-A503-70C87D3ADB71}" type="presOf" srcId="{70A09A5D-89A8-2A48-A811-F9661051517F}" destId="{24583AC6-2C21-5B40-82DF-9F3104DD4C75}" srcOrd="0" destOrd="0" presId="urn:microsoft.com/office/officeart/2005/8/layout/pyramid1"/>
    <dgm:cxn modelId="{0ED0A734-C51E-B147-92E5-B77B98B29A29}" type="presOf" srcId="{C5E1C091-384C-534D-862B-28B56630B758}" destId="{08974AA4-4F7F-AB4A-9131-C9381331EA41}" srcOrd="0" destOrd="0" presId="urn:microsoft.com/office/officeart/2005/8/layout/pyramid1"/>
    <dgm:cxn modelId="{8BF6F140-2CD4-E645-A2D7-FCFAE8A1F920}" type="presOf" srcId="{C5E1C091-384C-534D-862B-28B56630B758}" destId="{70AB3B2F-EEB7-FF4B-85E8-8CC1B0B6D9D0}" srcOrd="1" destOrd="0" presId="urn:microsoft.com/office/officeart/2005/8/layout/pyramid1"/>
    <dgm:cxn modelId="{E28E004D-3FDA-F94F-A285-39DC9EF413C7}" type="presOf" srcId="{41369603-7850-B148-85DA-1ADAE2040328}" destId="{BCF7448F-B082-EF4A-A06A-8EA41489CC1A}" srcOrd="0" destOrd="0" presId="urn:microsoft.com/office/officeart/2005/8/layout/pyramid1"/>
    <dgm:cxn modelId="{46CC2751-50B0-F346-8FE8-2E5461F44384}" srcId="{41369603-7850-B148-85DA-1ADAE2040328}" destId="{4B1D7F73-594C-1D49-9792-0564F4BF61B6}" srcOrd="0" destOrd="0" parTransId="{E417FF70-9A7E-8A4B-8189-5243BE29218D}" sibTransId="{24165417-5DAA-6B4F-B6FC-B29800079EB5}"/>
    <dgm:cxn modelId="{7F58E197-EBBB-404F-9A41-23B4C99A82FD}" type="presOf" srcId="{EF4CC6C7-7857-5443-8281-68ECDCA6E878}" destId="{581A0E69-64DD-D947-9EFB-22583C84FCC3}" srcOrd="0" destOrd="0" presId="urn:microsoft.com/office/officeart/2005/8/layout/pyramid1"/>
    <dgm:cxn modelId="{305E0EA2-BCA5-D644-9FEB-57F9BDBFB0F3}" type="presOf" srcId="{4B1D7F73-594C-1D49-9792-0564F4BF61B6}" destId="{2DB3057A-7A53-134A-A2B0-893E07645EA7}" srcOrd="1" destOrd="0" presId="urn:microsoft.com/office/officeart/2005/8/layout/pyramid1"/>
    <dgm:cxn modelId="{AC7D65B8-5706-B74C-BA7C-DF8FB2F94521}" type="presOf" srcId="{EF4CC6C7-7857-5443-8281-68ECDCA6E878}" destId="{DBFED79B-0C40-D145-A1C9-483721ECF4D5}" srcOrd="1" destOrd="0" presId="urn:microsoft.com/office/officeart/2005/8/layout/pyramid1"/>
    <dgm:cxn modelId="{088B96C2-9794-D048-9FD6-EED3B1A387F8}" srcId="{41369603-7850-B148-85DA-1ADAE2040328}" destId="{EF4CC6C7-7857-5443-8281-68ECDCA6E878}" srcOrd="2" destOrd="0" parTransId="{867E1922-5F86-3648-8D5B-49B87D7B9BFD}" sibTransId="{65BA0929-6319-4A4F-B6B5-8AB2FF80FFDF}"/>
    <dgm:cxn modelId="{1260FBC4-BA46-5E42-9DBA-4C9E14B14D95}" srcId="{41369603-7850-B148-85DA-1ADAE2040328}" destId="{70A09A5D-89A8-2A48-A811-F9661051517F}" srcOrd="3" destOrd="0" parTransId="{467B8FFF-1F6D-9443-93F4-398C99F7F8C8}" sibTransId="{6B7AA4A1-1006-7348-AEB6-2010295BF0EA}"/>
    <dgm:cxn modelId="{34525DD1-CEF8-C845-A64F-E85921F0B088}" type="presOf" srcId="{4B1D7F73-594C-1D49-9792-0564F4BF61B6}" destId="{70FD8789-8438-6C46-B20F-3982137411A8}" srcOrd="0" destOrd="0" presId="urn:microsoft.com/office/officeart/2005/8/layout/pyramid1"/>
    <dgm:cxn modelId="{79488ED1-37B0-A544-90C3-0310743B723B}" srcId="{41369603-7850-B148-85DA-1ADAE2040328}" destId="{C5E1C091-384C-534D-862B-28B56630B758}" srcOrd="1" destOrd="0" parTransId="{4F04120F-A46C-1B40-9ADC-EB5E4FA338BC}" sibTransId="{76B08ED9-1F29-F643-B5C0-CD81FA6B8830}"/>
    <dgm:cxn modelId="{5FCA6CF4-ECE1-984C-9BC1-5E1F3D9D9CC9}" type="presOf" srcId="{70A09A5D-89A8-2A48-A811-F9661051517F}" destId="{22CF0257-C3C5-0444-8A98-30537CF1E9E4}" srcOrd="1" destOrd="0" presId="urn:microsoft.com/office/officeart/2005/8/layout/pyramid1"/>
    <dgm:cxn modelId="{4D745318-7AA5-AA49-84DF-AC88BF6238E6}" type="presParOf" srcId="{BCF7448F-B082-EF4A-A06A-8EA41489CC1A}" destId="{D894A922-BAFC-E740-9C5E-D1C8A6071CAE}" srcOrd="0" destOrd="0" presId="urn:microsoft.com/office/officeart/2005/8/layout/pyramid1"/>
    <dgm:cxn modelId="{AE7E86E8-2CBD-8C48-B91B-3C170056B0A4}" type="presParOf" srcId="{D894A922-BAFC-E740-9C5E-D1C8A6071CAE}" destId="{70FD8789-8438-6C46-B20F-3982137411A8}" srcOrd="0" destOrd="0" presId="urn:microsoft.com/office/officeart/2005/8/layout/pyramid1"/>
    <dgm:cxn modelId="{07CEB0E3-2160-414C-B757-19ED462B98F1}" type="presParOf" srcId="{D894A922-BAFC-E740-9C5E-D1C8A6071CAE}" destId="{2DB3057A-7A53-134A-A2B0-893E07645EA7}" srcOrd="1" destOrd="0" presId="urn:microsoft.com/office/officeart/2005/8/layout/pyramid1"/>
    <dgm:cxn modelId="{4C6D36DB-8451-D146-A7FF-5C2B760198AF}" type="presParOf" srcId="{BCF7448F-B082-EF4A-A06A-8EA41489CC1A}" destId="{559EFD15-E3FE-0046-9525-A175A8F0AA71}" srcOrd="1" destOrd="0" presId="urn:microsoft.com/office/officeart/2005/8/layout/pyramid1"/>
    <dgm:cxn modelId="{24C7F6E8-9C6F-4E4B-9F10-662D85BF3C1C}" type="presParOf" srcId="{559EFD15-E3FE-0046-9525-A175A8F0AA71}" destId="{08974AA4-4F7F-AB4A-9131-C9381331EA41}" srcOrd="0" destOrd="0" presId="urn:microsoft.com/office/officeart/2005/8/layout/pyramid1"/>
    <dgm:cxn modelId="{81A24720-E7CC-0A4A-979B-7BD95A2E9530}" type="presParOf" srcId="{559EFD15-E3FE-0046-9525-A175A8F0AA71}" destId="{70AB3B2F-EEB7-FF4B-85E8-8CC1B0B6D9D0}" srcOrd="1" destOrd="0" presId="urn:microsoft.com/office/officeart/2005/8/layout/pyramid1"/>
    <dgm:cxn modelId="{93014E5E-50DA-E845-A314-4C6354C0D046}" type="presParOf" srcId="{BCF7448F-B082-EF4A-A06A-8EA41489CC1A}" destId="{E3DD9E11-6042-E14D-A8BC-839CDF30A70D}" srcOrd="2" destOrd="0" presId="urn:microsoft.com/office/officeart/2005/8/layout/pyramid1"/>
    <dgm:cxn modelId="{44964957-EF47-8649-8920-24D2DA715BB6}" type="presParOf" srcId="{E3DD9E11-6042-E14D-A8BC-839CDF30A70D}" destId="{581A0E69-64DD-D947-9EFB-22583C84FCC3}" srcOrd="0" destOrd="0" presId="urn:microsoft.com/office/officeart/2005/8/layout/pyramid1"/>
    <dgm:cxn modelId="{5755E548-167A-BA43-97A8-72268BB16280}" type="presParOf" srcId="{E3DD9E11-6042-E14D-A8BC-839CDF30A70D}" destId="{DBFED79B-0C40-D145-A1C9-483721ECF4D5}" srcOrd="1" destOrd="0" presId="urn:microsoft.com/office/officeart/2005/8/layout/pyramid1"/>
    <dgm:cxn modelId="{B9500DF8-8C3B-5943-9D45-F30FA56A6DC1}" type="presParOf" srcId="{BCF7448F-B082-EF4A-A06A-8EA41489CC1A}" destId="{EB21810D-9205-234F-9A21-EEC202989651}" srcOrd="3" destOrd="0" presId="urn:microsoft.com/office/officeart/2005/8/layout/pyramid1"/>
    <dgm:cxn modelId="{5051DB8D-0B62-6E43-8687-E2C513F53D90}" type="presParOf" srcId="{EB21810D-9205-234F-9A21-EEC202989651}" destId="{24583AC6-2C21-5B40-82DF-9F3104DD4C75}" srcOrd="0" destOrd="0" presId="urn:microsoft.com/office/officeart/2005/8/layout/pyramid1"/>
    <dgm:cxn modelId="{FE88A3CB-9366-9D48-BA79-11EDC3F83EC5}" type="presParOf" srcId="{EB21810D-9205-234F-9A21-EEC202989651}" destId="{22CF0257-C3C5-0444-8A98-30537CF1E9E4}" srcOrd="1" destOrd="0" presId="urn:microsoft.com/office/officeart/2005/8/layout/pyramid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369603-7850-B148-85DA-1ADAE2040328}" type="doc">
      <dgm:prSet loTypeId="urn:microsoft.com/office/officeart/2005/8/layout/pyramid1" loCatId="" qsTypeId="urn:microsoft.com/office/officeart/2005/8/quickstyle/simple1" qsCatId="simple" csTypeId="urn:microsoft.com/office/officeart/2005/8/colors/accent1_2" csCatId="accent1" phldr="1"/>
      <dgm:spPr/>
      <dgm:t>
        <a:bodyPr/>
        <a:lstStyle/>
        <a:p>
          <a:endParaRPr lang="en-US"/>
        </a:p>
      </dgm:t>
    </dgm:pt>
    <dgm:pt modelId="{4B1D7F73-594C-1D49-9792-0564F4BF61B6}">
      <dgm:prSet phldrT="[Text]" custT="1"/>
      <dgm:spPr>
        <a:solidFill>
          <a:schemeClr val="accent4">
            <a:lumMod val="40000"/>
            <a:lumOff val="60000"/>
          </a:schemeClr>
        </a:solidFill>
        <a:ln>
          <a:solidFill>
            <a:schemeClr val="accent4">
              <a:lumMod val="40000"/>
              <a:lumOff val="60000"/>
            </a:schemeClr>
          </a:solidFill>
        </a:ln>
      </dgm:spPr>
      <dgm:t>
        <a:bodyPr/>
        <a:lstStyle/>
        <a:p>
          <a:endParaRPr lang="en-US" sz="1400" b="1" dirty="0">
            <a:solidFill>
              <a:schemeClr val="bg1"/>
            </a:solidFill>
            <a:latin typeface="Oswald" pitchFamily="2" charset="77"/>
          </a:endParaRPr>
        </a:p>
        <a:p>
          <a:r>
            <a:rPr lang="en-US" sz="1600" b="1" dirty="0">
              <a:solidFill>
                <a:schemeClr val="tx1"/>
              </a:solidFill>
              <a:latin typeface="Oswald" pitchFamily="2" charset="77"/>
            </a:rPr>
            <a:t>Wisdom</a:t>
          </a:r>
        </a:p>
      </dgm:t>
    </dgm:pt>
    <dgm:pt modelId="{E417FF70-9A7E-8A4B-8189-5243BE29218D}" type="parTrans" cxnId="{46CC2751-50B0-F346-8FE8-2E5461F44384}">
      <dgm:prSet/>
      <dgm:spPr/>
      <dgm:t>
        <a:bodyPr/>
        <a:lstStyle/>
        <a:p>
          <a:endParaRPr lang="en-US"/>
        </a:p>
      </dgm:t>
    </dgm:pt>
    <dgm:pt modelId="{24165417-5DAA-6B4F-B6FC-B29800079EB5}" type="sibTrans" cxnId="{46CC2751-50B0-F346-8FE8-2E5461F44384}">
      <dgm:prSet/>
      <dgm:spPr/>
      <dgm:t>
        <a:bodyPr/>
        <a:lstStyle/>
        <a:p>
          <a:endParaRPr lang="en-US"/>
        </a:p>
      </dgm:t>
    </dgm:pt>
    <dgm:pt modelId="{C5E1C091-384C-534D-862B-28B56630B758}">
      <dgm:prSet phldrT="[Text]" custT="1"/>
      <dgm:spPr>
        <a:solidFill>
          <a:schemeClr val="accent5">
            <a:lumMod val="60000"/>
            <a:lumOff val="40000"/>
          </a:schemeClr>
        </a:solidFill>
        <a:ln>
          <a:solidFill>
            <a:schemeClr val="accent5">
              <a:lumMod val="60000"/>
              <a:lumOff val="40000"/>
            </a:schemeClr>
          </a:solidFill>
        </a:ln>
      </dgm:spPr>
      <dgm:t>
        <a:bodyPr/>
        <a:lstStyle/>
        <a:p>
          <a:r>
            <a:rPr lang="en-US" sz="2800" dirty="0">
              <a:solidFill>
                <a:schemeClr val="tx1"/>
              </a:solidFill>
              <a:latin typeface="Oswald" pitchFamily="2" charset="77"/>
            </a:rPr>
            <a:t>Knowledge</a:t>
          </a:r>
        </a:p>
      </dgm:t>
    </dgm:pt>
    <dgm:pt modelId="{4F04120F-A46C-1B40-9ADC-EB5E4FA338BC}" type="parTrans" cxnId="{79488ED1-37B0-A544-90C3-0310743B723B}">
      <dgm:prSet/>
      <dgm:spPr/>
      <dgm:t>
        <a:bodyPr/>
        <a:lstStyle/>
        <a:p>
          <a:endParaRPr lang="en-US"/>
        </a:p>
      </dgm:t>
    </dgm:pt>
    <dgm:pt modelId="{76B08ED9-1F29-F643-B5C0-CD81FA6B8830}" type="sibTrans" cxnId="{79488ED1-37B0-A544-90C3-0310743B723B}">
      <dgm:prSet/>
      <dgm:spPr/>
      <dgm:t>
        <a:bodyPr/>
        <a:lstStyle/>
        <a:p>
          <a:endParaRPr lang="en-US"/>
        </a:p>
      </dgm:t>
    </dgm:pt>
    <dgm:pt modelId="{EF4CC6C7-7857-5443-8281-68ECDCA6E878}">
      <dgm:prSet phldrT="[Text]" custT="1"/>
      <dgm:spPr>
        <a:solidFill>
          <a:srgbClr val="178285"/>
        </a:solidFill>
        <a:ln>
          <a:solidFill>
            <a:srgbClr val="178285"/>
          </a:solidFill>
        </a:ln>
      </dgm:spPr>
      <dgm:t>
        <a:bodyPr/>
        <a:lstStyle/>
        <a:p>
          <a:r>
            <a:rPr lang="en-US" sz="3600" dirty="0">
              <a:solidFill>
                <a:schemeClr val="bg1"/>
              </a:solidFill>
              <a:latin typeface="Oswald" pitchFamily="2" charset="77"/>
            </a:rPr>
            <a:t>Information</a:t>
          </a:r>
        </a:p>
      </dgm:t>
    </dgm:pt>
    <dgm:pt modelId="{867E1922-5F86-3648-8D5B-49B87D7B9BFD}" type="parTrans" cxnId="{088B96C2-9794-D048-9FD6-EED3B1A387F8}">
      <dgm:prSet/>
      <dgm:spPr/>
      <dgm:t>
        <a:bodyPr/>
        <a:lstStyle/>
        <a:p>
          <a:endParaRPr lang="en-US"/>
        </a:p>
      </dgm:t>
    </dgm:pt>
    <dgm:pt modelId="{65BA0929-6319-4A4F-B6B5-8AB2FF80FFDF}" type="sibTrans" cxnId="{088B96C2-9794-D048-9FD6-EED3B1A387F8}">
      <dgm:prSet/>
      <dgm:spPr/>
      <dgm:t>
        <a:bodyPr/>
        <a:lstStyle/>
        <a:p>
          <a:endParaRPr lang="en-US"/>
        </a:p>
      </dgm:t>
    </dgm:pt>
    <dgm:pt modelId="{70A09A5D-89A8-2A48-A811-F9661051517F}">
      <dgm:prSet custT="1"/>
      <dgm:spPr>
        <a:solidFill>
          <a:schemeClr val="accent6">
            <a:lumMod val="50000"/>
          </a:schemeClr>
        </a:solidFill>
      </dgm:spPr>
      <dgm:t>
        <a:bodyPr/>
        <a:lstStyle/>
        <a:p>
          <a:r>
            <a:rPr lang="en-US" sz="4400" dirty="0">
              <a:solidFill>
                <a:schemeClr val="bg1"/>
              </a:solidFill>
              <a:latin typeface="Oswald" pitchFamily="2" charset="77"/>
            </a:rPr>
            <a:t>Data</a:t>
          </a:r>
        </a:p>
      </dgm:t>
    </dgm:pt>
    <dgm:pt modelId="{467B8FFF-1F6D-9443-93F4-398C99F7F8C8}" type="parTrans" cxnId="{1260FBC4-BA46-5E42-9DBA-4C9E14B14D95}">
      <dgm:prSet/>
      <dgm:spPr/>
      <dgm:t>
        <a:bodyPr/>
        <a:lstStyle/>
        <a:p>
          <a:endParaRPr lang="en-US"/>
        </a:p>
      </dgm:t>
    </dgm:pt>
    <dgm:pt modelId="{6B7AA4A1-1006-7348-AEB6-2010295BF0EA}" type="sibTrans" cxnId="{1260FBC4-BA46-5E42-9DBA-4C9E14B14D95}">
      <dgm:prSet/>
      <dgm:spPr/>
      <dgm:t>
        <a:bodyPr/>
        <a:lstStyle/>
        <a:p>
          <a:endParaRPr lang="en-US"/>
        </a:p>
      </dgm:t>
    </dgm:pt>
    <dgm:pt modelId="{BCF7448F-B082-EF4A-A06A-8EA41489CC1A}" type="pres">
      <dgm:prSet presAssocID="{41369603-7850-B148-85DA-1ADAE2040328}" presName="Name0" presStyleCnt="0">
        <dgm:presLayoutVars>
          <dgm:dir/>
          <dgm:animLvl val="lvl"/>
          <dgm:resizeHandles val="exact"/>
        </dgm:presLayoutVars>
      </dgm:prSet>
      <dgm:spPr/>
    </dgm:pt>
    <dgm:pt modelId="{D894A922-BAFC-E740-9C5E-D1C8A6071CAE}" type="pres">
      <dgm:prSet presAssocID="{4B1D7F73-594C-1D49-9792-0564F4BF61B6}" presName="Name8" presStyleCnt="0"/>
      <dgm:spPr/>
    </dgm:pt>
    <dgm:pt modelId="{70FD8789-8438-6C46-B20F-3982137411A8}" type="pres">
      <dgm:prSet presAssocID="{4B1D7F73-594C-1D49-9792-0564F4BF61B6}" presName="level" presStyleLbl="node1" presStyleIdx="0" presStyleCnt="4" custScaleX="84394" custScaleY="56111" custLinFactNeighborX="-469" custLinFactNeighborY="-884">
        <dgm:presLayoutVars>
          <dgm:chMax val="1"/>
          <dgm:bulletEnabled val="1"/>
        </dgm:presLayoutVars>
      </dgm:prSet>
      <dgm:spPr/>
    </dgm:pt>
    <dgm:pt modelId="{2DB3057A-7A53-134A-A2B0-893E07645EA7}" type="pres">
      <dgm:prSet presAssocID="{4B1D7F73-594C-1D49-9792-0564F4BF61B6}" presName="levelTx" presStyleLbl="revTx" presStyleIdx="0" presStyleCnt="0">
        <dgm:presLayoutVars>
          <dgm:chMax val="1"/>
          <dgm:bulletEnabled val="1"/>
        </dgm:presLayoutVars>
      </dgm:prSet>
      <dgm:spPr/>
    </dgm:pt>
    <dgm:pt modelId="{559EFD15-E3FE-0046-9525-A175A8F0AA71}" type="pres">
      <dgm:prSet presAssocID="{C5E1C091-384C-534D-862B-28B56630B758}" presName="Name8" presStyleCnt="0"/>
      <dgm:spPr/>
    </dgm:pt>
    <dgm:pt modelId="{08974AA4-4F7F-AB4A-9131-C9381331EA41}" type="pres">
      <dgm:prSet presAssocID="{C5E1C091-384C-534D-862B-28B56630B758}" presName="level" presStyleLbl="node1" presStyleIdx="1" presStyleCnt="4" custScaleX="97253" custScaleY="101521" custLinFactNeighborX="-167" custLinFactNeighborY="4226">
        <dgm:presLayoutVars>
          <dgm:chMax val="1"/>
          <dgm:bulletEnabled val="1"/>
        </dgm:presLayoutVars>
      </dgm:prSet>
      <dgm:spPr/>
    </dgm:pt>
    <dgm:pt modelId="{70AB3B2F-EEB7-FF4B-85E8-8CC1B0B6D9D0}" type="pres">
      <dgm:prSet presAssocID="{C5E1C091-384C-534D-862B-28B56630B758}" presName="levelTx" presStyleLbl="revTx" presStyleIdx="0" presStyleCnt="0">
        <dgm:presLayoutVars>
          <dgm:chMax val="1"/>
          <dgm:bulletEnabled val="1"/>
        </dgm:presLayoutVars>
      </dgm:prSet>
      <dgm:spPr/>
    </dgm:pt>
    <dgm:pt modelId="{E3DD9E11-6042-E14D-A8BC-839CDF30A70D}" type="pres">
      <dgm:prSet presAssocID="{EF4CC6C7-7857-5443-8281-68ECDCA6E878}" presName="Name8" presStyleCnt="0"/>
      <dgm:spPr/>
    </dgm:pt>
    <dgm:pt modelId="{581A0E69-64DD-D947-9EFB-22583C84FCC3}" type="pres">
      <dgm:prSet presAssocID="{EF4CC6C7-7857-5443-8281-68ECDCA6E878}" presName="level" presStyleLbl="node1" presStyleIdx="2" presStyleCnt="4" custScaleX="98206" custScaleY="110764" custLinFactNeighborX="-98" custLinFactNeighborY="6878">
        <dgm:presLayoutVars>
          <dgm:chMax val="1"/>
          <dgm:bulletEnabled val="1"/>
        </dgm:presLayoutVars>
      </dgm:prSet>
      <dgm:spPr/>
    </dgm:pt>
    <dgm:pt modelId="{DBFED79B-0C40-D145-A1C9-483721ECF4D5}" type="pres">
      <dgm:prSet presAssocID="{EF4CC6C7-7857-5443-8281-68ECDCA6E878}" presName="levelTx" presStyleLbl="revTx" presStyleIdx="0" presStyleCnt="0">
        <dgm:presLayoutVars>
          <dgm:chMax val="1"/>
          <dgm:bulletEnabled val="1"/>
        </dgm:presLayoutVars>
      </dgm:prSet>
      <dgm:spPr/>
    </dgm:pt>
    <dgm:pt modelId="{EB21810D-9205-234F-9A21-EEC202989651}" type="pres">
      <dgm:prSet presAssocID="{70A09A5D-89A8-2A48-A811-F9661051517F}" presName="Name8" presStyleCnt="0"/>
      <dgm:spPr/>
    </dgm:pt>
    <dgm:pt modelId="{24583AC6-2C21-5B40-82DF-9F3104DD4C75}" type="pres">
      <dgm:prSet presAssocID="{70A09A5D-89A8-2A48-A811-F9661051517F}" presName="level" presStyleLbl="node1" presStyleIdx="3" presStyleCnt="4" custScaleX="96899" custScaleY="70979" custLinFactNeighborY="-186">
        <dgm:presLayoutVars>
          <dgm:chMax val="1"/>
          <dgm:bulletEnabled val="1"/>
        </dgm:presLayoutVars>
      </dgm:prSet>
      <dgm:spPr/>
    </dgm:pt>
    <dgm:pt modelId="{22CF0257-C3C5-0444-8A98-30537CF1E9E4}" type="pres">
      <dgm:prSet presAssocID="{70A09A5D-89A8-2A48-A811-F9661051517F}" presName="levelTx" presStyleLbl="revTx" presStyleIdx="0" presStyleCnt="0">
        <dgm:presLayoutVars>
          <dgm:chMax val="1"/>
          <dgm:bulletEnabled val="1"/>
        </dgm:presLayoutVars>
      </dgm:prSet>
      <dgm:spPr/>
    </dgm:pt>
  </dgm:ptLst>
  <dgm:cxnLst>
    <dgm:cxn modelId="{FA2A4518-AAF8-9F4F-A503-70C87D3ADB71}" type="presOf" srcId="{70A09A5D-89A8-2A48-A811-F9661051517F}" destId="{24583AC6-2C21-5B40-82DF-9F3104DD4C75}" srcOrd="0" destOrd="0" presId="urn:microsoft.com/office/officeart/2005/8/layout/pyramid1"/>
    <dgm:cxn modelId="{0ED0A734-C51E-B147-92E5-B77B98B29A29}" type="presOf" srcId="{C5E1C091-384C-534D-862B-28B56630B758}" destId="{08974AA4-4F7F-AB4A-9131-C9381331EA41}" srcOrd="0" destOrd="0" presId="urn:microsoft.com/office/officeart/2005/8/layout/pyramid1"/>
    <dgm:cxn modelId="{8BF6F140-2CD4-E645-A2D7-FCFAE8A1F920}" type="presOf" srcId="{C5E1C091-384C-534D-862B-28B56630B758}" destId="{70AB3B2F-EEB7-FF4B-85E8-8CC1B0B6D9D0}" srcOrd="1" destOrd="0" presId="urn:microsoft.com/office/officeart/2005/8/layout/pyramid1"/>
    <dgm:cxn modelId="{E28E004D-3FDA-F94F-A285-39DC9EF413C7}" type="presOf" srcId="{41369603-7850-B148-85DA-1ADAE2040328}" destId="{BCF7448F-B082-EF4A-A06A-8EA41489CC1A}" srcOrd="0" destOrd="0" presId="urn:microsoft.com/office/officeart/2005/8/layout/pyramid1"/>
    <dgm:cxn modelId="{46CC2751-50B0-F346-8FE8-2E5461F44384}" srcId="{41369603-7850-B148-85DA-1ADAE2040328}" destId="{4B1D7F73-594C-1D49-9792-0564F4BF61B6}" srcOrd="0" destOrd="0" parTransId="{E417FF70-9A7E-8A4B-8189-5243BE29218D}" sibTransId="{24165417-5DAA-6B4F-B6FC-B29800079EB5}"/>
    <dgm:cxn modelId="{7F58E197-EBBB-404F-9A41-23B4C99A82FD}" type="presOf" srcId="{EF4CC6C7-7857-5443-8281-68ECDCA6E878}" destId="{581A0E69-64DD-D947-9EFB-22583C84FCC3}" srcOrd="0" destOrd="0" presId="urn:microsoft.com/office/officeart/2005/8/layout/pyramid1"/>
    <dgm:cxn modelId="{305E0EA2-BCA5-D644-9FEB-57F9BDBFB0F3}" type="presOf" srcId="{4B1D7F73-594C-1D49-9792-0564F4BF61B6}" destId="{2DB3057A-7A53-134A-A2B0-893E07645EA7}" srcOrd="1" destOrd="0" presId="urn:microsoft.com/office/officeart/2005/8/layout/pyramid1"/>
    <dgm:cxn modelId="{AC7D65B8-5706-B74C-BA7C-DF8FB2F94521}" type="presOf" srcId="{EF4CC6C7-7857-5443-8281-68ECDCA6E878}" destId="{DBFED79B-0C40-D145-A1C9-483721ECF4D5}" srcOrd="1" destOrd="0" presId="urn:microsoft.com/office/officeart/2005/8/layout/pyramid1"/>
    <dgm:cxn modelId="{088B96C2-9794-D048-9FD6-EED3B1A387F8}" srcId="{41369603-7850-B148-85DA-1ADAE2040328}" destId="{EF4CC6C7-7857-5443-8281-68ECDCA6E878}" srcOrd="2" destOrd="0" parTransId="{867E1922-5F86-3648-8D5B-49B87D7B9BFD}" sibTransId="{65BA0929-6319-4A4F-B6B5-8AB2FF80FFDF}"/>
    <dgm:cxn modelId="{1260FBC4-BA46-5E42-9DBA-4C9E14B14D95}" srcId="{41369603-7850-B148-85DA-1ADAE2040328}" destId="{70A09A5D-89A8-2A48-A811-F9661051517F}" srcOrd="3" destOrd="0" parTransId="{467B8FFF-1F6D-9443-93F4-398C99F7F8C8}" sibTransId="{6B7AA4A1-1006-7348-AEB6-2010295BF0EA}"/>
    <dgm:cxn modelId="{34525DD1-CEF8-C845-A64F-E85921F0B088}" type="presOf" srcId="{4B1D7F73-594C-1D49-9792-0564F4BF61B6}" destId="{70FD8789-8438-6C46-B20F-3982137411A8}" srcOrd="0" destOrd="0" presId="urn:microsoft.com/office/officeart/2005/8/layout/pyramid1"/>
    <dgm:cxn modelId="{79488ED1-37B0-A544-90C3-0310743B723B}" srcId="{41369603-7850-B148-85DA-1ADAE2040328}" destId="{C5E1C091-384C-534D-862B-28B56630B758}" srcOrd="1" destOrd="0" parTransId="{4F04120F-A46C-1B40-9ADC-EB5E4FA338BC}" sibTransId="{76B08ED9-1F29-F643-B5C0-CD81FA6B8830}"/>
    <dgm:cxn modelId="{5FCA6CF4-ECE1-984C-9BC1-5E1F3D9D9CC9}" type="presOf" srcId="{70A09A5D-89A8-2A48-A811-F9661051517F}" destId="{22CF0257-C3C5-0444-8A98-30537CF1E9E4}" srcOrd="1" destOrd="0" presId="urn:microsoft.com/office/officeart/2005/8/layout/pyramid1"/>
    <dgm:cxn modelId="{4D745318-7AA5-AA49-84DF-AC88BF6238E6}" type="presParOf" srcId="{BCF7448F-B082-EF4A-A06A-8EA41489CC1A}" destId="{D894A922-BAFC-E740-9C5E-D1C8A6071CAE}" srcOrd="0" destOrd="0" presId="urn:microsoft.com/office/officeart/2005/8/layout/pyramid1"/>
    <dgm:cxn modelId="{AE7E86E8-2CBD-8C48-B91B-3C170056B0A4}" type="presParOf" srcId="{D894A922-BAFC-E740-9C5E-D1C8A6071CAE}" destId="{70FD8789-8438-6C46-B20F-3982137411A8}" srcOrd="0" destOrd="0" presId="urn:microsoft.com/office/officeart/2005/8/layout/pyramid1"/>
    <dgm:cxn modelId="{07CEB0E3-2160-414C-B757-19ED462B98F1}" type="presParOf" srcId="{D894A922-BAFC-E740-9C5E-D1C8A6071CAE}" destId="{2DB3057A-7A53-134A-A2B0-893E07645EA7}" srcOrd="1" destOrd="0" presId="urn:microsoft.com/office/officeart/2005/8/layout/pyramid1"/>
    <dgm:cxn modelId="{4C6D36DB-8451-D146-A7FF-5C2B760198AF}" type="presParOf" srcId="{BCF7448F-B082-EF4A-A06A-8EA41489CC1A}" destId="{559EFD15-E3FE-0046-9525-A175A8F0AA71}" srcOrd="1" destOrd="0" presId="urn:microsoft.com/office/officeart/2005/8/layout/pyramid1"/>
    <dgm:cxn modelId="{24C7F6E8-9C6F-4E4B-9F10-662D85BF3C1C}" type="presParOf" srcId="{559EFD15-E3FE-0046-9525-A175A8F0AA71}" destId="{08974AA4-4F7F-AB4A-9131-C9381331EA41}" srcOrd="0" destOrd="0" presId="urn:microsoft.com/office/officeart/2005/8/layout/pyramid1"/>
    <dgm:cxn modelId="{81A24720-E7CC-0A4A-979B-7BD95A2E9530}" type="presParOf" srcId="{559EFD15-E3FE-0046-9525-A175A8F0AA71}" destId="{70AB3B2F-EEB7-FF4B-85E8-8CC1B0B6D9D0}" srcOrd="1" destOrd="0" presId="urn:microsoft.com/office/officeart/2005/8/layout/pyramid1"/>
    <dgm:cxn modelId="{93014E5E-50DA-E845-A314-4C6354C0D046}" type="presParOf" srcId="{BCF7448F-B082-EF4A-A06A-8EA41489CC1A}" destId="{E3DD9E11-6042-E14D-A8BC-839CDF30A70D}" srcOrd="2" destOrd="0" presId="urn:microsoft.com/office/officeart/2005/8/layout/pyramid1"/>
    <dgm:cxn modelId="{44964957-EF47-8649-8920-24D2DA715BB6}" type="presParOf" srcId="{E3DD9E11-6042-E14D-A8BC-839CDF30A70D}" destId="{581A0E69-64DD-D947-9EFB-22583C84FCC3}" srcOrd="0" destOrd="0" presId="urn:microsoft.com/office/officeart/2005/8/layout/pyramid1"/>
    <dgm:cxn modelId="{5755E548-167A-BA43-97A8-72268BB16280}" type="presParOf" srcId="{E3DD9E11-6042-E14D-A8BC-839CDF30A70D}" destId="{DBFED79B-0C40-D145-A1C9-483721ECF4D5}" srcOrd="1" destOrd="0" presId="urn:microsoft.com/office/officeart/2005/8/layout/pyramid1"/>
    <dgm:cxn modelId="{B9500DF8-8C3B-5943-9D45-F30FA56A6DC1}" type="presParOf" srcId="{BCF7448F-B082-EF4A-A06A-8EA41489CC1A}" destId="{EB21810D-9205-234F-9A21-EEC202989651}" srcOrd="3" destOrd="0" presId="urn:microsoft.com/office/officeart/2005/8/layout/pyramid1"/>
    <dgm:cxn modelId="{5051DB8D-0B62-6E43-8687-E2C513F53D90}" type="presParOf" srcId="{EB21810D-9205-234F-9A21-EEC202989651}" destId="{24583AC6-2C21-5B40-82DF-9F3104DD4C75}" srcOrd="0" destOrd="0" presId="urn:microsoft.com/office/officeart/2005/8/layout/pyramid1"/>
    <dgm:cxn modelId="{FE88A3CB-9366-9D48-BA79-11EDC3F83EC5}" type="presParOf" srcId="{EB21810D-9205-234F-9A21-EEC202989651}" destId="{22CF0257-C3C5-0444-8A98-30537CF1E9E4}" srcOrd="1" destOrd="0" presId="urn:microsoft.com/office/officeart/2005/8/layout/pyramid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D8789-8438-6C46-B20F-3982137411A8}">
      <dsp:nvSpPr>
        <dsp:cNvPr id="0" name=""/>
        <dsp:cNvSpPr/>
      </dsp:nvSpPr>
      <dsp:spPr>
        <a:xfrm>
          <a:off x="3467100" y="26742"/>
          <a:ext cx="1244595" cy="805870"/>
        </a:xfrm>
        <a:prstGeom prst="trapezoid">
          <a:avLst>
            <a:gd name="adj" fmla="val 84030"/>
          </a:avLst>
        </a:prstGeom>
        <a:gradFill flip="none" rotWithShape="1">
          <a:gsLst>
            <a:gs pos="0">
              <a:schemeClr val="accent5">
                <a:lumMod val="5000"/>
                <a:lumOff val="95000"/>
                <a:alpha val="0"/>
              </a:schemeClr>
            </a:gs>
            <a:gs pos="28000">
              <a:schemeClr val="accent5">
                <a:lumMod val="45000"/>
                <a:lumOff val="55000"/>
              </a:schemeClr>
            </a:gs>
            <a:gs pos="83000">
              <a:schemeClr val="accent5">
                <a:lumMod val="45000"/>
                <a:lumOff val="55000"/>
              </a:schemeClr>
            </a:gs>
            <a:gs pos="100000">
              <a:schemeClr val="accent5">
                <a:lumMod val="30000"/>
                <a:lumOff val="70000"/>
              </a:schemeClr>
            </a:gs>
          </a:gsLst>
          <a:lin ang="16200000" scaled="1"/>
          <a:tileRect/>
        </a:gradFill>
        <a:ln w="25400" cap="flat" cmpd="sng" algn="ctr">
          <a:solidFill>
            <a:schemeClr val="accent4">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b="1" kern="1200" dirty="0">
            <a:solidFill>
              <a:schemeClr val="bg1"/>
            </a:solidFill>
            <a:latin typeface="Oswald" pitchFamily="2" charset="77"/>
          </a:endParaRPr>
        </a:p>
        <a:p>
          <a:pPr marL="0" lvl="0" indent="0" algn="ctr" defTabSz="622300">
            <a:lnSpc>
              <a:spcPct val="90000"/>
            </a:lnSpc>
            <a:spcBef>
              <a:spcPct val="0"/>
            </a:spcBef>
            <a:spcAft>
              <a:spcPct val="35000"/>
            </a:spcAft>
            <a:buNone/>
          </a:pPr>
          <a:r>
            <a:rPr lang="en-US" sz="1600" b="1" kern="1200" dirty="0">
              <a:solidFill>
                <a:schemeClr val="tx1"/>
              </a:solidFill>
              <a:latin typeface="Oswald" pitchFamily="2" charset="77"/>
            </a:rPr>
            <a:t>Wisdom</a:t>
          </a:r>
        </a:p>
      </dsp:txBody>
      <dsp:txXfrm>
        <a:off x="3467100" y="26742"/>
        <a:ext cx="1244595" cy="805870"/>
      </dsp:txXfrm>
    </dsp:sp>
    <dsp:sp modelId="{08974AA4-4F7F-AB4A-9131-C9381331EA41}">
      <dsp:nvSpPr>
        <dsp:cNvPr id="0" name=""/>
        <dsp:cNvSpPr/>
      </dsp:nvSpPr>
      <dsp:spPr>
        <a:xfrm>
          <a:off x="2245625" y="805870"/>
          <a:ext cx="3700249" cy="1458051"/>
        </a:xfrm>
        <a:prstGeom prst="trapezoid">
          <a:avLst>
            <a:gd name="adj" fmla="val 84030"/>
          </a:avLst>
        </a:prstGeom>
        <a:gradFill rotWithShape="0">
          <a:gsLst>
            <a:gs pos="0">
              <a:srgbClr val="178285">
                <a:alpha val="0"/>
              </a:srgbClr>
            </a:gs>
            <a:gs pos="11000">
              <a:schemeClr val="accent5">
                <a:lumMod val="60000"/>
                <a:lumOff val="40000"/>
                <a:alpha val="44153"/>
              </a:schemeClr>
            </a:gs>
            <a:gs pos="21000">
              <a:schemeClr val="accent5">
                <a:lumMod val="40000"/>
                <a:lumOff val="60000"/>
              </a:schemeClr>
            </a:gs>
            <a:gs pos="77000">
              <a:schemeClr val="accent5">
                <a:lumMod val="20000"/>
                <a:lumOff val="80000"/>
              </a:schemeClr>
            </a:gs>
          </a:gsLst>
          <a:lin ang="5400000" scaled="1"/>
        </a:gradFill>
        <a:ln w="25400" cap="flat" cmpd="sng" algn="ctr">
          <a:gradFill>
            <a:gsLst>
              <a:gs pos="0">
                <a:srgbClr val="178285"/>
              </a:gs>
              <a:gs pos="74000">
                <a:schemeClr val="accent5">
                  <a:lumMod val="60000"/>
                  <a:lumOff val="40000"/>
                </a:schemeClr>
              </a:gs>
              <a:gs pos="83000">
                <a:schemeClr val="accent5">
                  <a:lumMod val="40000"/>
                  <a:lumOff val="60000"/>
                </a:schemeClr>
              </a:gs>
              <a:gs pos="99000">
                <a:schemeClr val="accent5">
                  <a:lumMod val="20000"/>
                  <a:lumOff val="80000"/>
                </a:schemeClr>
              </a:gs>
            </a:gsLst>
            <a:lin ang="5400000" scaled="1"/>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latin typeface="Oswald" pitchFamily="2" charset="77"/>
            </a:rPr>
            <a:t>Knowledge</a:t>
          </a:r>
        </a:p>
      </dsp:txBody>
      <dsp:txXfrm>
        <a:off x="2893168" y="805870"/>
        <a:ext cx="2405162" cy="1458051"/>
      </dsp:txXfrm>
    </dsp:sp>
    <dsp:sp modelId="{581A0E69-64DD-D947-9EFB-22583C84FCC3}">
      <dsp:nvSpPr>
        <dsp:cNvPr id="0" name=""/>
        <dsp:cNvSpPr/>
      </dsp:nvSpPr>
      <dsp:spPr>
        <a:xfrm>
          <a:off x="914720" y="2263922"/>
          <a:ext cx="6362058" cy="1590800"/>
        </a:xfrm>
        <a:prstGeom prst="trapezoid">
          <a:avLst>
            <a:gd name="adj" fmla="val 84030"/>
          </a:avLst>
        </a:prstGeom>
        <a:gradFill rotWithShape="0">
          <a:gsLst>
            <a:gs pos="0">
              <a:srgbClr val="178285"/>
            </a:gs>
            <a:gs pos="2000">
              <a:schemeClr val="accent5">
                <a:lumMod val="60000"/>
                <a:lumOff val="40000"/>
              </a:schemeClr>
            </a:gs>
            <a:gs pos="100000">
              <a:schemeClr val="accent4">
                <a:lumMod val="40000"/>
                <a:lumOff val="60000"/>
                <a:alpha val="99000"/>
              </a:schemeClr>
            </a:gs>
          </a:gsLst>
          <a:lin ang="5400000" scaled="1"/>
        </a:gradFill>
        <a:ln w="25400" cap="flat" cmpd="sng" algn="ctr">
          <a:gradFill>
            <a:gsLst>
              <a:gs pos="0">
                <a:srgbClr val="178285"/>
              </a:gs>
              <a:gs pos="74000">
                <a:schemeClr val="accent6">
                  <a:lumMod val="75000"/>
                </a:schemeClr>
              </a:gs>
              <a:gs pos="83000">
                <a:schemeClr val="accent5">
                  <a:lumMod val="60000"/>
                  <a:lumOff val="40000"/>
                </a:schemeClr>
              </a:gs>
              <a:gs pos="100000">
                <a:schemeClr val="accent4">
                  <a:lumMod val="40000"/>
                  <a:lumOff val="60000"/>
                  <a:alpha val="99000"/>
                </a:schemeClr>
              </a:gs>
            </a:gsLst>
            <a:lin ang="5400000" scaled="1"/>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latin typeface="Oswald" pitchFamily="2" charset="77"/>
            </a:rPr>
            <a:t>Information</a:t>
          </a:r>
        </a:p>
      </dsp:txBody>
      <dsp:txXfrm>
        <a:off x="2028081" y="2263922"/>
        <a:ext cx="4135337" cy="1590800"/>
      </dsp:txXfrm>
    </dsp:sp>
    <dsp:sp modelId="{24583AC6-2C21-5B40-82DF-9F3104DD4C75}">
      <dsp:nvSpPr>
        <dsp:cNvPr id="0" name=""/>
        <dsp:cNvSpPr/>
      </dsp:nvSpPr>
      <dsp:spPr>
        <a:xfrm>
          <a:off x="0" y="3854722"/>
          <a:ext cx="8191500" cy="1019405"/>
        </a:xfrm>
        <a:prstGeom prst="trapezoid">
          <a:avLst>
            <a:gd name="adj" fmla="val 8403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solidFill>
                <a:schemeClr val="bg1"/>
              </a:solidFill>
              <a:latin typeface="Oswald" pitchFamily="2" charset="77"/>
            </a:rPr>
            <a:t>Data</a:t>
          </a:r>
        </a:p>
      </dsp:txBody>
      <dsp:txXfrm>
        <a:off x="1433512" y="3854722"/>
        <a:ext cx="5324475" cy="10194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D8789-8438-6C46-B20F-3982137411A8}">
      <dsp:nvSpPr>
        <dsp:cNvPr id="0" name=""/>
        <dsp:cNvSpPr/>
      </dsp:nvSpPr>
      <dsp:spPr>
        <a:xfrm>
          <a:off x="3467100" y="26742"/>
          <a:ext cx="1244595" cy="805870"/>
        </a:xfrm>
        <a:prstGeom prst="trapezoid">
          <a:avLst>
            <a:gd name="adj" fmla="val 84030"/>
          </a:avLst>
        </a:prstGeom>
        <a:gradFill flip="none" rotWithShape="1">
          <a:gsLst>
            <a:gs pos="0">
              <a:schemeClr val="accent5">
                <a:lumMod val="5000"/>
                <a:lumOff val="95000"/>
                <a:alpha val="0"/>
              </a:schemeClr>
            </a:gs>
            <a:gs pos="28000">
              <a:schemeClr val="accent5">
                <a:lumMod val="45000"/>
                <a:lumOff val="55000"/>
              </a:schemeClr>
            </a:gs>
            <a:gs pos="83000">
              <a:schemeClr val="accent5">
                <a:lumMod val="45000"/>
                <a:lumOff val="55000"/>
              </a:schemeClr>
            </a:gs>
            <a:gs pos="100000">
              <a:schemeClr val="accent5">
                <a:lumMod val="30000"/>
                <a:lumOff val="70000"/>
              </a:schemeClr>
            </a:gs>
          </a:gsLst>
          <a:lin ang="16200000" scaled="1"/>
          <a:tileRect/>
        </a:gradFill>
        <a:ln w="25400" cap="flat" cmpd="sng" algn="ctr">
          <a:solidFill>
            <a:schemeClr val="accent4">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b="1" kern="1200" dirty="0">
            <a:solidFill>
              <a:schemeClr val="bg1"/>
            </a:solidFill>
            <a:latin typeface="Oswald" pitchFamily="2" charset="77"/>
          </a:endParaRPr>
        </a:p>
        <a:p>
          <a:pPr marL="0" lvl="0" indent="0" algn="ctr" defTabSz="622300">
            <a:lnSpc>
              <a:spcPct val="90000"/>
            </a:lnSpc>
            <a:spcBef>
              <a:spcPct val="0"/>
            </a:spcBef>
            <a:spcAft>
              <a:spcPct val="35000"/>
            </a:spcAft>
            <a:buNone/>
          </a:pPr>
          <a:r>
            <a:rPr lang="en-US" sz="1600" b="1" kern="1200" dirty="0">
              <a:solidFill>
                <a:schemeClr val="tx1"/>
              </a:solidFill>
              <a:latin typeface="Oswald" pitchFamily="2" charset="77"/>
            </a:rPr>
            <a:t>Wisdom</a:t>
          </a:r>
        </a:p>
      </dsp:txBody>
      <dsp:txXfrm>
        <a:off x="3467100" y="26742"/>
        <a:ext cx="1244595" cy="805870"/>
      </dsp:txXfrm>
    </dsp:sp>
    <dsp:sp modelId="{08974AA4-4F7F-AB4A-9131-C9381331EA41}">
      <dsp:nvSpPr>
        <dsp:cNvPr id="0" name=""/>
        <dsp:cNvSpPr/>
      </dsp:nvSpPr>
      <dsp:spPr>
        <a:xfrm>
          <a:off x="2245625" y="805870"/>
          <a:ext cx="3700249" cy="1458051"/>
        </a:xfrm>
        <a:prstGeom prst="trapezoid">
          <a:avLst>
            <a:gd name="adj" fmla="val 84030"/>
          </a:avLst>
        </a:prstGeom>
        <a:gradFill rotWithShape="0">
          <a:gsLst>
            <a:gs pos="0">
              <a:srgbClr val="178285">
                <a:alpha val="0"/>
              </a:srgbClr>
            </a:gs>
            <a:gs pos="11000">
              <a:schemeClr val="accent5">
                <a:lumMod val="60000"/>
                <a:lumOff val="40000"/>
                <a:alpha val="44153"/>
              </a:schemeClr>
            </a:gs>
            <a:gs pos="21000">
              <a:schemeClr val="accent5">
                <a:lumMod val="40000"/>
                <a:lumOff val="60000"/>
              </a:schemeClr>
            </a:gs>
            <a:gs pos="77000">
              <a:schemeClr val="accent5">
                <a:lumMod val="20000"/>
                <a:lumOff val="80000"/>
              </a:schemeClr>
            </a:gs>
          </a:gsLst>
          <a:lin ang="5400000" scaled="1"/>
        </a:gradFill>
        <a:ln w="25400" cap="flat" cmpd="sng" algn="ctr">
          <a:gradFill>
            <a:gsLst>
              <a:gs pos="0">
                <a:srgbClr val="178285"/>
              </a:gs>
              <a:gs pos="74000">
                <a:schemeClr val="accent5">
                  <a:lumMod val="60000"/>
                  <a:lumOff val="40000"/>
                </a:schemeClr>
              </a:gs>
              <a:gs pos="83000">
                <a:schemeClr val="accent5">
                  <a:lumMod val="40000"/>
                  <a:lumOff val="60000"/>
                </a:schemeClr>
              </a:gs>
              <a:gs pos="99000">
                <a:schemeClr val="accent5">
                  <a:lumMod val="20000"/>
                  <a:lumOff val="80000"/>
                </a:schemeClr>
              </a:gs>
            </a:gsLst>
            <a:lin ang="5400000" scaled="1"/>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latin typeface="Oswald" pitchFamily="2" charset="77"/>
            </a:rPr>
            <a:t>Knowledge</a:t>
          </a:r>
        </a:p>
      </dsp:txBody>
      <dsp:txXfrm>
        <a:off x="2893168" y="805870"/>
        <a:ext cx="2405162" cy="1458051"/>
      </dsp:txXfrm>
    </dsp:sp>
    <dsp:sp modelId="{581A0E69-64DD-D947-9EFB-22583C84FCC3}">
      <dsp:nvSpPr>
        <dsp:cNvPr id="0" name=""/>
        <dsp:cNvSpPr/>
      </dsp:nvSpPr>
      <dsp:spPr>
        <a:xfrm>
          <a:off x="914720" y="2263922"/>
          <a:ext cx="6362058" cy="1590800"/>
        </a:xfrm>
        <a:prstGeom prst="trapezoid">
          <a:avLst>
            <a:gd name="adj" fmla="val 84030"/>
          </a:avLst>
        </a:prstGeom>
        <a:solidFill>
          <a:srgbClr val="178285"/>
        </a:solidFill>
        <a:ln w="25400" cap="flat" cmpd="sng" algn="ctr">
          <a:solidFill>
            <a:srgbClr val="17828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latin typeface="Oswald" pitchFamily="2" charset="77"/>
            </a:rPr>
            <a:t>Information</a:t>
          </a:r>
        </a:p>
      </dsp:txBody>
      <dsp:txXfrm>
        <a:off x="2028081" y="2263922"/>
        <a:ext cx="4135337" cy="1590800"/>
      </dsp:txXfrm>
    </dsp:sp>
    <dsp:sp modelId="{24583AC6-2C21-5B40-82DF-9F3104DD4C75}">
      <dsp:nvSpPr>
        <dsp:cNvPr id="0" name=""/>
        <dsp:cNvSpPr/>
      </dsp:nvSpPr>
      <dsp:spPr>
        <a:xfrm>
          <a:off x="0" y="3854722"/>
          <a:ext cx="8191500" cy="1019405"/>
        </a:xfrm>
        <a:prstGeom prst="trapezoid">
          <a:avLst>
            <a:gd name="adj" fmla="val 8403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solidFill>
                <a:schemeClr val="bg1"/>
              </a:solidFill>
              <a:latin typeface="Oswald" pitchFamily="2" charset="77"/>
            </a:rPr>
            <a:t>Data</a:t>
          </a:r>
        </a:p>
      </dsp:txBody>
      <dsp:txXfrm>
        <a:off x="1433512" y="3854722"/>
        <a:ext cx="5324475" cy="10194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D8789-8438-6C46-B20F-3982137411A8}">
      <dsp:nvSpPr>
        <dsp:cNvPr id="0" name=""/>
        <dsp:cNvSpPr/>
      </dsp:nvSpPr>
      <dsp:spPr>
        <a:xfrm>
          <a:off x="3467100" y="0"/>
          <a:ext cx="1244595" cy="805870"/>
        </a:xfrm>
        <a:prstGeom prst="trapezoid">
          <a:avLst>
            <a:gd name="adj" fmla="val 84030"/>
          </a:avLst>
        </a:prstGeom>
        <a:gradFill rotWithShape="0">
          <a:gsLst>
            <a:gs pos="24000">
              <a:schemeClr val="accent5">
                <a:lumMod val="5000"/>
                <a:lumOff val="95000"/>
                <a:alpha val="0"/>
              </a:schemeClr>
            </a:gs>
            <a:gs pos="71000">
              <a:schemeClr val="accent5">
                <a:lumMod val="45000"/>
                <a:lumOff val="55000"/>
              </a:schemeClr>
            </a:gs>
            <a:gs pos="93000">
              <a:schemeClr val="accent5">
                <a:lumMod val="45000"/>
                <a:lumOff val="55000"/>
              </a:schemeClr>
            </a:gs>
            <a:gs pos="100000">
              <a:schemeClr val="accent5">
                <a:lumMod val="30000"/>
                <a:lumOff val="70000"/>
              </a:schemeClr>
            </a:gs>
          </a:gsLst>
          <a:lin ang="16200000" scaled="1"/>
        </a:gradFill>
        <a:ln w="25400" cap="flat" cmpd="sng" algn="ctr">
          <a:solidFill>
            <a:schemeClr val="accent4">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b="1" kern="1200" dirty="0">
            <a:solidFill>
              <a:schemeClr val="bg1"/>
            </a:solidFill>
            <a:latin typeface="Oswald" pitchFamily="2" charset="77"/>
          </a:endParaRPr>
        </a:p>
        <a:p>
          <a:pPr marL="0" lvl="0" indent="0" algn="ctr" defTabSz="622300">
            <a:lnSpc>
              <a:spcPct val="90000"/>
            </a:lnSpc>
            <a:spcBef>
              <a:spcPct val="0"/>
            </a:spcBef>
            <a:spcAft>
              <a:spcPct val="35000"/>
            </a:spcAft>
            <a:buNone/>
          </a:pPr>
          <a:r>
            <a:rPr lang="en-US" sz="1600" b="1" kern="1200" dirty="0">
              <a:solidFill>
                <a:schemeClr val="tx1"/>
              </a:solidFill>
              <a:latin typeface="Oswald" pitchFamily="2" charset="77"/>
            </a:rPr>
            <a:t>Wisdom</a:t>
          </a:r>
        </a:p>
      </dsp:txBody>
      <dsp:txXfrm>
        <a:off x="3467100" y="0"/>
        <a:ext cx="1244595" cy="805870"/>
      </dsp:txXfrm>
    </dsp:sp>
    <dsp:sp modelId="{08974AA4-4F7F-AB4A-9131-C9381331EA41}">
      <dsp:nvSpPr>
        <dsp:cNvPr id="0" name=""/>
        <dsp:cNvSpPr/>
      </dsp:nvSpPr>
      <dsp:spPr>
        <a:xfrm>
          <a:off x="2239271" y="866564"/>
          <a:ext cx="3700249" cy="1458051"/>
        </a:xfrm>
        <a:prstGeom prst="trapezoid">
          <a:avLst>
            <a:gd name="adj" fmla="val 84030"/>
          </a:avLst>
        </a:prstGeom>
        <a:solidFill>
          <a:schemeClr val="accent5">
            <a:lumMod val="60000"/>
            <a:lumOff val="4000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latin typeface="Oswald" pitchFamily="2" charset="77"/>
            </a:rPr>
            <a:t>Knowledge</a:t>
          </a:r>
        </a:p>
      </dsp:txBody>
      <dsp:txXfrm>
        <a:off x="2886815" y="866564"/>
        <a:ext cx="2405162" cy="1458051"/>
      </dsp:txXfrm>
    </dsp:sp>
    <dsp:sp modelId="{581A0E69-64DD-D947-9EFB-22583C84FCC3}">
      <dsp:nvSpPr>
        <dsp:cNvPr id="0" name=""/>
        <dsp:cNvSpPr/>
      </dsp:nvSpPr>
      <dsp:spPr>
        <a:xfrm>
          <a:off x="908372" y="2362704"/>
          <a:ext cx="6362058" cy="1590800"/>
        </a:xfrm>
        <a:prstGeom prst="trapezoid">
          <a:avLst>
            <a:gd name="adj" fmla="val 84030"/>
          </a:avLst>
        </a:prstGeom>
        <a:solidFill>
          <a:srgbClr val="178285"/>
        </a:solidFill>
        <a:ln w="25400" cap="flat" cmpd="sng" algn="ctr">
          <a:solidFill>
            <a:srgbClr val="17828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latin typeface="Oswald" pitchFamily="2" charset="77"/>
            </a:rPr>
            <a:t>Information</a:t>
          </a:r>
        </a:p>
      </dsp:txBody>
      <dsp:txXfrm>
        <a:off x="2021732" y="2362704"/>
        <a:ext cx="4135337" cy="1590800"/>
      </dsp:txXfrm>
    </dsp:sp>
    <dsp:sp modelId="{24583AC6-2C21-5B40-82DF-9F3104DD4C75}">
      <dsp:nvSpPr>
        <dsp:cNvPr id="0" name=""/>
        <dsp:cNvSpPr/>
      </dsp:nvSpPr>
      <dsp:spPr>
        <a:xfrm>
          <a:off x="127009" y="3852051"/>
          <a:ext cx="7937481" cy="1019405"/>
        </a:xfrm>
        <a:prstGeom prst="trapezoid">
          <a:avLst>
            <a:gd name="adj" fmla="val 8403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solidFill>
                <a:schemeClr val="bg1"/>
              </a:solidFill>
              <a:latin typeface="Oswald" pitchFamily="2" charset="77"/>
            </a:rPr>
            <a:t>Data</a:t>
          </a:r>
        </a:p>
      </dsp:txBody>
      <dsp:txXfrm>
        <a:off x="1516068" y="3852051"/>
        <a:ext cx="5159363" cy="10194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D8789-8438-6C46-B20F-3982137411A8}">
      <dsp:nvSpPr>
        <dsp:cNvPr id="0" name=""/>
        <dsp:cNvSpPr/>
      </dsp:nvSpPr>
      <dsp:spPr>
        <a:xfrm>
          <a:off x="3517902" y="0"/>
          <a:ext cx="1142991" cy="805870"/>
        </a:xfrm>
        <a:prstGeom prst="trapezoid">
          <a:avLst>
            <a:gd name="adj" fmla="val 84030"/>
          </a:avLst>
        </a:prstGeom>
        <a:solidFill>
          <a:schemeClr val="accent4">
            <a:lumMod val="40000"/>
            <a:lumOff val="60000"/>
          </a:schemeClr>
        </a:solidFill>
        <a:ln w="25400" cap="flat" cmpd="sng" algn="ctr">
          <a:solidFill>
            <a:schemeClr val="accent4">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b="1" kern="1200" dirty="0">
            <a:solidFill>
              <a:schemeClr val="bg1"/>
            </a:solidFill>
            <a:latin typeface="Oswald" pitchFamily="2" charset="77"/>
          </a:endParaRPr>
        </a:p>
        <a:p>
          <a:pPr marL="0" lvl="0" indent="0" algn="ctr" defTabSz="622300">
            <a:lnSpc>
              <a:spcPct val="90000"/>
            </a:lnSpc>
            <a:spcBef>
              <a:spcPct val="0"/>
            </a:spcBef>
            <a:spcAft>
              <a:spcPct val="35000"/>
            </a:spcAft>
            <a:buNone/>
          </a:pPr>
          <a:r>
            <a:rPr lang="en-US" sz="1600" b="1" kern="1200" dirty="0">
              <a:solidFill>
                <a:schemeClr val="tx1"/>
              </a:solidFill>
              <a:latin typeface="Oswald" pitchFamily="2" charset="77"/>
            </a:rPr>
            <a:t>Wisdom</a:t>
          </a:r>
        </a:p>
      </dsp:txBody>
      <dsp:txXfrm>
        <a:off x="3517902" y="0"/>
        <a:ext cx="1142991" cy="805870"/>
      </dsp:txXfrm>
    </dsp:sp>
    <dsp:sp modelId="{08974AA4-4F7F-AB4A-9131-C9381331EA41}">
      <dsp:nvSpPr>
        <dsp:cNvPr id="0" name=""/>
        <dsp:cNvSpPr/>
      </dsp:nvSpPr>
      <dsp:spPr>
        <a:xfrm>
          <a:off x="2239271" y="866564"/>
          <a:ext cx="3700249" cy="1458051"/>
        </a:xfrm>
        <a:prstGeom prst="trapezoid">
          <a:avLst>
            <a:gd name="adj" fmla="val 84030"/>
          </a:avLst>
        </a:prstGeom>
        <a:solidFill>
          <a:schemeClr val="accent5">
            <a:lumMod val="60000"/>
            <a:lumOff val="40000"/>
          </a:schemeClr>
        </a:solidFill>
        <a:ln w="25400"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latin typeface="Oswald" pitchFamily="2" charset="77"/>
            </a:rPr>
            <a:t>Knowledge</a:t>
          </a:r>
        </a:p>
      </dsp:txBody>
      <dsp:txXfrm>
        <a:off x="2886815" y="866564"/>
        <a:ext cx="2405162" cy="1458051"/>
      </dsp:txXfrm>
    </dsp:sp>
    <dsp:sp modelId="{581A0E69-64DD-D947-9EFB-22583C84FCC3}">
      <dsp:nvSpPr>
        <dsp:cNvPr id="0" name=""/>
        <dsp:cNvSpPr/>
      </dsp:nvSpPr>
      <dsp:spPr>
        <a:xfrm>
          <a:off x="908372" y="2362704"/>
          <a:ext cx="6362058" cy="1590800"/>
        </a:xfrm>
        <a:prstGeom prst="trapezoid">
          <a:avLst>
            <a:gd name="adj" fmla="val 84030"/>
          </a:avLst>
        </a:prstGeom>
        <a:solidFill>
          <a:srgbClr val="178285"/>
        </a:solidFill>
        <a:ln w="25400" cap="flat" cmpd="sng" algn="ctr">
          <a:solidFill>
            <a:srgbClr val="17828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latin typeface="Oswald" pitchFamily="2" charset="77"/>
            </a:rPr>
            <a:t>Information</a:t>
          </a:r>
        </a:p>
      </dsp:txBody>
      <dsp:txXfrm>
        <a:off x="2021732" y="2362704"/>
        <a:ext cx="4135337" cy="1590800"/>
      </dsp:txXfrm>
    </dsp:sp>
    <dsp:sp modelId="{24583AC6-2C21-5B40-82DF-9F3104DD4C75}">
      <dsp:nvSpPr>
        <dsp:cNvPr id="0" name=""/>
        <dsp:cNvSpPr/>
      </dsp:nvSpPr>
      <dsp:spPr>
        <a:xfrm>
          <a:off x="127009" y="3852051"/>
          <a:ext cx="7937481" cy="1019405"/>
        </a:xfrm>
        <a:prstGeom prst="trapezoid">
          <a:avLst>
            <a:gd name="adj" fmla="val 8403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solidFill>
                <a:schemeClr val="bg1"/>
              </a:solidFill>
              <a:latin typeface="Oswald" pitchFamily="2" charset="77"/>
            </a:rPr>
            <a:t>Data</a:t>
          </a:r>
        </a:p>
      </dsp:txBody>
      <dsp:txXfrm>
        <a:off x="1516068" y="3852051"/>
        <a:ext cx="5159363" cy="101940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ac391b63e1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ac391b63e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d769624efe_1_1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d769624efe_1_1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512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c8c5628ad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c8c5628ad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9554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c8c5628ad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c8c5628ad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411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d769624efe_1_1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d769624efe_1_1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96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c8c5628ad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c8c5628ad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215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d769624efe_1_1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d769624efe_1_1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582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c8c5628ad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c8c5628ad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311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d769624efe_1_1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d769624efe_1_1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278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d769624efe_1_1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d769624efe_1_1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3845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c8c5628ad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c8c5628ad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4854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c8c5628ad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c8c5628ad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425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c8c5628ad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c8c5628ad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0900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c8c5628ad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c8c5628ad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8619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c8c5628ad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c8c5628ad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621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d769624efe_1_1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d769624efe_1_1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528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c8c5628ad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c8c5628ad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189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c8c5628ad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c8c5628ad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5711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c8c5628ad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c8c5628ad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7175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c8c5628ad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c8c5628ad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2168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ac8c5628ad_0_13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ac8c5628ad_0_13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d769624efe_1_1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d769624efe_1_1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c8c5628ad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c8c5628ad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702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c8c5628ad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c8c5628ad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c8c5628ad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c8c5628ad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755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c8c5628ad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c8c5628ad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802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c8c5628ad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c8c5628ad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3054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c8c5628ad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c8c5628ad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489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c8c5628ad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c8c5628ad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28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00" y="803549"/>
            <a:ext cx="3852000" cy="20493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b="1">
                <a:solidFill>
                  <a:schemeClr val="dk1"/>
                </a:solidFill>
                <a:latin typeface="Josefin Sans"/>
                <a:ea typeface="Josefin Sans"/>
                <a:cs typeface="Josefin Sans"/>
                <a:sym typeface="Josefin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172075" y="3904875"/>
            <a:ext cx="3852000" cy="45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4572000" y="2793925"/>
            <a:ext cx="3852000" cy="45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800"/>
              <a:buNone/>
              <a:defRPr sz="1800">
                <a:solidFill>
                  <a:schemeClr val="dk2"/>
                </a:solidFill>
              </a:defRPr>
            </a:lvl2pPr>
            <a:lvl3pPr lvl="2" algn="ctr" rtl="0">
              <a:lnSpc>
                <a:spcPct val="100000"/>
              </a:lnSpc>
              <a:spcBef>
                <a:spcPts val="0"/>
              </a:spcBef>
              <a:spcAft>
                <a:spcPts val="0"/>
              </a:spcAft>
              <a:buClr>
                <a:schemeClr val="dk2"/>
              </a:buClr>
              <a:buSzPts val="1800"/>
              <a:buNone/>
              <a:defRPr sz="1800">
                <a:solidFill>
                  <a:schemeClr val="dk2"/>
                </a:solidFill>
              </a:defRPr>
            </a:lvl3pPr>
            <a:lvl4pPr lvl="3" algn="ctr" rtl="0">
              <a:lnSpc>
                <a:spcPct val="100000"/>
              </a:lnSpc>
              <a:spcBef>
                <a:spcPts val="0"/>
              </a:spcBef>
              <a:spcAft>
                <a:spcPts val="0"/>
              </a:spcAft>
              <a:buClr>
                <a:schemeClr val="dk2"/>
              </a:buClr>
              <a:buSzPts val="1800"/>
              <a:buNone/>
              <a:defRPr sz="1800">
                <a:solidFill>
                  <a:schemeClr val="dk2"/>
                </a:solidFill>
              </a:defRPr>
            </a:lvl4pPr>
            <a:lvl5pPr lvl="4" algn="ctr" rtl="0">
              <a:lnSpc>
                <a:spcPct val="100000"/>
              </a:lnSpc>
              <a:spcBef>
                <a:spcPts val="0"/>
              </a:spcBef>
              <a:spcAft>
                <a:spcPts val="0"/>
              </a:spcAft>
              <a:buClr>
                <a:schemeClr val="dk2"/>
              </a:buClr>
              <a:buSzPts val="1800"/>
              <a:buNone/>
              <a:defRPr sz="1800">
                <a:solidFill>
                  <a:schemeClr val="dk2"/>
                </a:solidFill>
              </a:defRPr>
            </a:lvl5pPr>
            <a:lvl6pPr lvl="5" algn="ctr" rtl="0">
              <a:lnSpc>
                <a:spcPct val="100000"/>
              </a:lnSpc>
              <a:spcBef>
                <a:spcPts val="0"/>
              </a:spcBef>
              <a:spcAft>
                <a:spcPts val="0"/>
              </a:spcAft>
              <a:buClr>
                <a:schemeClr val="dk2"/>
              </a:buClr>
              <a:buSzPts val="1800"/>
              <a:buNone/>
              <a:defRPr sz="1800">
                <a:solidFill>
                  <a:schemeClr val="dk2"/>
                </a:solidFill>
              </a:defRPr>
            </a:lvl6pPr>
            <a:lvl7pPr lvl="6" algn="ctr" rtl="0">
              <a:lnSpc>
                <a:spcPct val="100000"/>
              </a:lnSpc>
              <a:spcBef>
                <a:spcPts val="0"/>
              </a:spcBef>
              <a:spcAft>
                <a:spcPts val="0"/>
              </a:spcAft>
              <a:buClr>
                <a:schemeClr val="dk2"/>
              </a:buClr>
              <a:buSzPts val="1800"/>
              <a:buNone/>
              <a:defRPr sz="1800">
                <a:solidFill>
                  <a:schemeClr val="dk2"/>
                </a:solidFill>
              </a:defRPr>
            </a:lvl7pPr>
            <a:lvl8pPr lvl="7" algn="ctr" rtl="0">
              <a:lnSpc>
                <a:spcPct val="100000"/>
              </a:lnSpc>
              <a:spcBef>
                <a:spcPts val="0"/>
              </a:spcBef>
              <a:spcAft>
                <a:spcPts val="0"/>
              </a:spcAft>
              <a:buClr>
                <a:schemeClr val="dk2"/>
              </a:buClr>
              <a:buSzPts val="1800"/>
              <a:buNone/>
              <a:defRPr sz="1800">
                <a:solidFill>
                  <a:schemeClr val="dk2"/>
                </a:solidFill>
              </a:defRPr>
            </a:lvl8pPr>
            <a:lvl9pPr lvl="8" algn="ctr" rtl="0">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12" name="Google Shape;12;p2"/>
          <p:cNvSpPr/>
          <p:nvPr/>
        </p:nvSpPr>
        <p:spPr>
          <a:xfrm>
            <a:off x="0" y="0"/>
            <a:ext cx="179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8469000" y="-47100"/>
            <a:ext cx="627900" cy="722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540000"/>
            <a:ext cx="7704000" cy="559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720000" y="1050900"/>
            <a:ext cx="7704000" cy="35526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accent4"/>
              </a:buClr>
              <a:buSzPts val="1600"/>
              <a:buAutoNum type="arabicParenR"/>
              <a:defRPr sz="1100"/>
            </a:lvl1pPr>
            <a:lvl2pPr marL="914400" lvl="1" indent="-317500" rtl="0">
              <a:lnSpc>
                <a:spcPct val="100000"/>
              </a:lnSpc>
              <a:spcBef>
                <a:spcPts val="1600"/>
              </a:spcBef>
              <a:spcAft>
                <a:spcPts val="0"/>
              </a:spcAft>
              <a:buSzPts val="1400"/>
              <a:buAutoNum type="alphaLcParenR"/>
              <a:defRPr/>
            </a:lvl2pPr>
            <a:lvl3pPr marL="1371600" lvl="2" indent="-317500" rtl="0">
              <a:lnSpc>
                <a:spcPct val="100000"/>
              </a:lnSpc>
              <a:spcBef>
                <a:spcPts val="1600"/>
              </a:spcBef>
              <a:spcAft>
                <a:spcPts val="0"/>
              </a:spcAft>
              <a:buSzPts val="1400"/>
              <a:buAutoNum type="romanLcParenR"/>
              <a:defRPr/>
            </a:lvl3pPr>
            <a:lvl4pPr marL="1828800" lvl="3" indent="-317500" rtl="0">
              <a:lnSpc>
                <a:spcPct val="100000"/>
              </a:lnSpc>
              <a:spcBef>
                <a:spcPts val="1600"/>
              </a:spcBef>
              <a:spcAft>
                <a:spcPts val="0"/>
              </a:spcAft>
              <a:buSzPts val="1400"/>
              <a:buAutoNum type="arabicParenBoth"/>
              <a:defRPr/>
            </a:lvl4pPr>
            <a:lvl5pPr marL="2286000" lvl="4" indent="-317500" rtl="0">
              <a:lnSpc>
                <a:spcPct val="100000"/>
              </a:lnSpc>
              <a:spcBef>
                <a:spcPts val="1600"/>
              </a:spcBef>
              <a:spcAft>
                <a:spcPts val="0"/>
              </a:spcAft>
              <a:buSzPts val="1400"/>
              <a:buAutoNum type="alphaLcParenBoth"/>
              <a:defRPr/>
            </a:lvl5pPr>
            <a:lvl6pPr marL="2743200" lvl="5" indent="-317500" rtl="0">
              <a:lnSpc>
                <a:spcPct val="100000"/>
              </a:lnSpc>
              <a:spcBef>
                <a:spcPts val="1600"/>
              </a:spcBef>
              <a:spcAft>
                <a:spcPts val="0"/>
              </a:spcAft>
              <a:buSzPts val="1400"/>
              <a:buAutoNum type="romanLcParenBoth"/>
              <a:defRPr/>
            </a:lvl6pPr>
            <a:lvl7pPr marL="3200400" lvl="6" indent="-317500" rtl="0">
              <a:lnSpc>
                <a:spcPct val="100000"/>
              </a:lnSpc>
              <a:spcBef>
                <a:spcPts val="1600"/>
              </a:spcBef>
              <a:spcAft>
                <a:spcPts val="0"/>
              </a:spcAft>
              <a:buSzPts val="1400"/>
              <a:buAutoNum type="arabicPeriod"/>
              <a:defRPr/>
            </a:lvl7pPr>
            <a:lvl8pPr marL="3657600" lvl="7" indent="-317500" rtl="0">
              <a:lnSpc>
                <a:spcPct val="100000"/>
              </a:lnSpc>
              <a:spcBef>
                <a:spcPts val="1600"/>
              </a:spcBef>
              <a:spcAft>
                <a:spcPts val="0"/>
              </a:spcAft>
              <a:buSzPts val="1400"/>
              <a:buAutoNum type="alphaLcPeriod"/>
              <a:defRPr/>
            </a:lvl8pPr>
            <a:lvl9pPr marL="4114800" lvl="8" indent="-317500" rtl="0">
              <a:lnSpc>
                <a:spcPct val="100000"/>
              </a:lnSpc>
              <a:spcBef>
                <a:spcPts val="1600"/>
              </a:spcBef>
              <a:spcAft>
                <a:spcPts val="1600"/>
              </a:spcAft>
              <a:buSzPts val="1400"/>
              <a:buAutoNum type="romanLcPeriod"/>
              <a:defRPr/>
            </a:lvl9pPr>
          </a:lstStyle>
          <a:p>
            <a:endParaRPr/>
          </a:p>
        </p:txBody>
      </p:sp>
      <p:sp>
        <p:nvSpPr>
          <p:cNvPr id="22" name="Google Shape;22;p4"/>
          <p:cNvSpPr/>
          <p:nvPr/>
        </p:nvSpPr>
        <p:spPr>
          <a:xfrm rot="-5400000">
            <a:off x="577204" y="4211696"/>
            <a:ext cx="354600" cy="150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720000" y="2033013"/>
            <a:ext cx="32757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5" name="Google Shape;45;p9"/>
          <p:cNvSpPr txBox="1">
            <a:spLocks noGrp="1"/>
          </p:cNvSpPr>
          <p:nvPr>
            <p:ph type="subTitle" idx="1"/>
          </p:nvPr>
        </p:nvSpPr>
        <p:spPr>
          <a:xfrm>
            <a:off x="720000" y="2796613"/>
            <a:ext cx="3275700" cy="106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 name="Google Shape;46;p9"/>
          <p:cNvSpPr/>
          <p:nvPr/>
        </p:nvSpPr>
        <p:spPr>
          <a:xfrm flipH="1">
            <a:off x="0" y="4785600"/>
            <a:ext cx="354600" cy="357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flipH="1">
            <a:off x="8798544" y="0"/>
            <a:ext cx="354600" cy="150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BLANK_1_1_1_1_1_1_1">
    <p:bg>
      <p:bgPr>
        <a:solidFill>
          <a:schemeClr val="accent1"/>
        </a:solidFill>
        <a:effectLst/>
      </p:bgPr>
    </p:bg>
    <p:spTree>
      <p:nvGrpSpPr>
        <p:cNvPr id="1" name="Shape 31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BLANK_1_1_1_1_1_1_1_1">
    <p:bg>
      <p:bgPr>
        <a:solidFill>
          <a:schemeClr val="accent4"/>
        </a:solidFill>
        <a:effectLst/>
      </p:bgPr>
    </p:bg>
    <p:spTree>
      <p:nvGrpSpPr>
        <p:cNvPr id="1" name="Shape 31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3">
  <p:cSld name="BLANK_1_1_1_1_1_1_1_1_1">
    <p:bg>
      <p:bgPr>
        <a:solidFill>
          <a:schemeClr val="lt1"/>
        </a:solidFill>
        <a:effectLst/>
      </p:bgPr>
    </p:bg>
    <p:spTree>
      <p:nvGrpSpPr>
        <p:cNvPr id="1" name="Shape 316"/>
        <p:cNvGrpSpPr/>
        <p:nvPr/>
      </p:nvGrpSpPr>
      <p:grpSpPr>
        <a:xfrm>
          <a:off x="0" y="0"/>
          <a:ext cx="0" cy="0"/>
          <a:chOff x="0" y="0"/>
          <a:chExt cx="0" cy="0"/>
        </a:xfrm>
      </p:grpSpPr>
      <p:sp>
        <p:nvSpPr>
          <p:cNvPr id="317" name="Google Shape;317;p47"/>
          <p:cNvSpPr/>
          <p:nvPr/>
        </p:nvSpPr>
        <p:spPr>
          <a:xfrm flipH="1">
            <a:off x="0" y="4785600"/>
            <a:ext cx="354600" cy="357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7"/>
          <p:cNvSpPr/>
          <p:nvPr/>
        </p:nvSpPr>
        <p:spPr>
          <a:xfrm flipH="1">
            <a:off x="8798544" y="0"/>
            <a:ext cx="354600" cy="150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1">
  <p:cSld name="Main point 1">
    <p:spTree>
      <p:nvGrpSpPr>
        <p:cNvPr id="1" name="Shape 300"/>
        <p:cNvGrpSpPr/>
        <p:nvPr/>
      </p:nvGrpSpPr>
      <p:grpSpPr>
        <a:xfrm>
          <a:off x="0" y="0"/>
          <a:ext cx="0" cy="0"/>
          <a:chOff x="0" y="0"/>
          <a:chExt cx="0" cy="0"/>
        </a:xfrm>
      </p:grpSpPr>
      <p:sp>
        <p:nvSpPr>
          <p:cNvPr id="301" name="Google Shape;301;p41"/>
          <p:cNvSpPr/>
          <p:nvPr/>
        </p:nvSpPr>
        <p:spPr>
          <a:xfrm rot="-5400000">
            <a:off x="7604700" y="1183050"/>
            <a:ext cx="2724000" cy="357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1"/>
          <p:cNvSpPr/>
          <p:nvPr/>
        </p:nvSpPr>
        <p:spPr>
          <a:xfrm rot="10800000">
            <a:off x="6086400" y="4801750"/>
            <a:ext cx="3057600" cy="357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1"/>
          <p:cNvSpPr txBox="1">
            <a:spLocks noGrp="1"/>
          </p:cNvSpPr>
          <p:nvPr>
            <p:ph type="title"/>
          </p:nvPr>
        </p:nvSpPr>
        <p:spPr>
          <a:xfrm>
            <a:off x="3934800" y="1307100"/>
            <a:ext cx="4499100" cy="2529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6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extLst>
      <p:ext uri="{BB962C8B-B14F-4D97-AF65-F5344CB8AC3E}">
        <p14:creationId xmlns:p14="http://schemas.microsoft.com/office/powerpoint/2010/main" val="3115788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8/6/2024</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985251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59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231150"/>
            <a:ext cx="7704000" cy="3372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Glegoo"/>
              <a:buChar char="●"/>
              <a:defRPr>
                <a:solidFill>
                  <a:schemeClr val="dk1"/>
                </a:solidFill>
                <a:latin typeface="Glegoo"/>
                <a:ea typeface="Glegoo"/>
                <a:cs typeface="Glegoo"/>
                <a:sym typeface="Glegoo"/>
              </a:defRPr>
            </a:lvl1pPr>
            <a:lvl2pPr marL="914400" lvl="1" indent="-317500">
              <a:lnSpc>
                <a:spcPct val="100000"/>
              </a:lnSpc>
              <a:spcBef>
                <a:spcPts val="1600"/>
              </a:spcBef>
              <a:spcAft>
                <a:spcPts val="0"/>
              </a:spcAft>
              <a:buClr>
                <a:schemeClr val="dk1"/>
              </a:buClr>
              <a:buSzPts val="1400"/>
              <a:buFont typeface="Glegoo"/>
              <a:buChar char="○"/>
              <a:defRPr>
                <a:solidFill>
                  <a:schemeClr val="dk1"/>
                </a:solidFill>
                <a:latin typeface="Glegoo"/>
                <a:ea typeface="Glegoo"/>
                <a:cs typeface="Glegoo"/>
                <a:sym typeface="Glegoo"/>
              </a:defRPr>
            </a:lvl2pPr>
            <a:lvl3pPr marL="1371600" lvl="2" indent="-317500">
              <a:lnSpc>
                <a:spcPct val="100000"/>
              </a:lnSpc>
              <a:spcBef>
                <a:spcPts val="1600"/>
              </a:spcBef>
              <a:spcAft>
                <a:spcPts val="0"/>
              </a:spcAft>
              <a:buClr>
                <a:schemeClr val="dk1"/>
              </a:buClr>
              <a:buSzPts val="1400"/>
              <a:buFont typeface="Glegoo"/>
              <a:buChar char="■"/>
              <a:defRPr>
                <a:solidFill>
                  <a:schemeClr val="dk1"/>
                </a:solidFill>
                <a:latin typeface="Glegoo"/>
                <a:ea typeface="Glegoo"/>
                <a:cs typeface="Glegoo"/>
                <a:sym typeface="Glegoo"/>
              </a:defRPr>
            </a:lvl3pPr>
            <a:lvl4pPr marL="1828800" lvl="3" indent="-317500">
              <a:lnSpc>
                <a:spcPct val="100000"/>
              </a:lnSpc>
              <a:spcBef>
                <a:spcPts val="1600"/>
              </a:spcBef>
              <a:spcAft>
                <a:spcPts val="0"/>
              </a:spcAft>
              <a:buClr>
                <a:schemeClr val="dk1"/>
              </a:buClr>
              <a:buSzPts val="1400"/>
              <a:buFont typeface="Glegoo"/>
              <a:buChar char="●"/>
              <a:defRPr>
                <a:solidFill>
                  <a:schemeClr val="dk1"/>
                </a:solidFill>
                <a:latin typeface="Glegoo"/>
                <a:ea typeface="Glegoo"/>
                <a:cs typeface="Glegoo"/>
                <a:sym typeface="Glegoo"/>
              </a:defRPr>
            </a:lvl4pPr>
            <a:lvl5pPr marL="2286000" lvl="4" indent="-317500">
              <a:lnSpc>
                <a:spcPct val="100000"/>
              </a:lnSpc>
              <a:spcBef>
                <a:spcPts val="1600"/>
              </a:spcBef>
              <a:spcAft>
                <a:spcPts val="0"/>
              </a:spcAft>
              <a:buClr>
                <a:schemeClr val="dk1"/>
              </a:buClr>
              <a:buSzPts val="1400"/>
              <a:buFont typeface="Glegoo"/>
              <a:buChar char="○"/>
              <a:defRPr>
                <a:solidFill>
                  <a:schemeClr val="dk1"/>
                </a:solidFill>
                <a:latin typeface="Glegoo"/>
                <a:ea typeface="Glegoo"/>
                <a:cs typeface="Glegoo"/>
                <a:sym typeface="Glegoo"/>
              </a:defRPr>
            </a:lvl5pPr>
            <a:lvl6pPr marL="2743200" lvl="5" indent="-317500">
              <a:lnSpc>
                <a:spcPct val="100000"/>
              </a:lnSpc>
              <a:spcBef>
                <a:spcPts val="1600"/>
              </a:spcBef>
              <a:spcAft>
                <a:spcPts val="0"/>
              </a:spcAft>
              <a:buClr>
                <a:schemeClr val="dk1"/>
              </a:buClr>
              <a:buSzPts val="1400"/>
              <a:buFont typeface="Glegoo"/>
              <a:buChar char="■"/>
              <a:defRPr>
                <a:solidFill>
                  <a:schemeClr val="dk1"/>
                </a:solidFill>
                <a:latin typeface="Glegoo"/>
                <a:ea typeface="Glegoo"/>
                <a:cs typeface="Glegoo"/>
                <a:sym typeface="Glegoo"/>
              </a:defRPr>
            </a:lvl6pPr>
            <a:lvl7pPr marL="3200400" lvl="6" indent="-317500">
              <a:lnSpc>
                <a:spcPct val="100000"/>
              </a:lnSpc>
              <a:spcBef>
                <a:spcPts val="1600"/>
              </a:spcBef>
              <a:spcAft>
                <a:spcPts val="0"/>
              </a:spcAft>
              <a:buClr>
                <a:schemeClr val="dk1"/>
              </a:buClr>
              <a:buSzPts val="1400"/>
              <a:buFont typeface="Glegoo"/>
              <a:buChar char="●"/>
              <a:defRPr>
                <a:solidFill>
                  <a:schemeClr val="dk1"/>
                </a:solidFill>
                <a:latin typeface="Glegoo"/>
                <a:ea typeface="Glegoo"/>
                <a:cs typeface="Glegoo"/>
                <a:sym typeface="Glegoo"/>
              </a:defRPr>
            </a:lvl7pPr>
            <a:lvl8pPr marL="3657600" lvl="7" indent="-317500">
              <a:lnSpc>
                <a:spcPct val="100000"/>
              </a:lnSpc>
              <a:spcBef>
                <a:spcPts val="1600"/>
              </a:spcBef>
              <a:spcAft>
                <a:spcPts val="0"/>
              </a:spcAft>
              <a:buClr>
                <a:schemeClr val="dk1"/>
              </a:buClr>
              <a:buSzPts val="1400"/>
              <a:buFont typeface="Glegoo"/>
              <a:buChar char="○"/>
              <a:defRPr>
                <a:solidFill>
                  <a:schemeClr val="dk1"/>
                </a:solidFill>
                <a:latin typeface="Glegoo"/>
                <a:ea typeface="Glegoo"/>
                <a:cs typeface="Glegoo"/>
                <a:sym typeface="Glegoo"/>
              </a:defRPr>
            </a:lvl8pPr>
            <a:lvl9pPr marL="4114800" lvl="8" indent="-317500">
              <a:lnSpc>
                <a:spcPct val="100000"/>
              </a:lnSpc>
              <a:spcBef>
                <a:spcPts val="1600"/>
              </a:spcBef>
              <a:spcAft>
                <a:spcPts val="1600"/>
              </a:spcAft>
              <a:buClr>
                <a:schemeClr val="dk1"/>
              </a:buClr>
              <a:buSzPts val="1400"/>
              <a:buFont typeface="Glegoo"/>
              <a:buChar char="■"/>
              <a:defRPr>
                <a:solidFill>
                  <a:schemeClr val="dk1"/>
                </a:solidFill>
                <a:latin typeface="Glegoo"/>
                <a:ea typeface="Glegoo"/>
                <a:cs typeface="Glegoo"/>
                <a:sym typeface="Glego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91" r:id="rId4"/>
    <p:sldLayoutId id="2147483692" r:id="rId5"/>
    <p:sldLayoutId id="2147483693" r:id="rId6"/>
    <p:sldLayoutId id="2147483696" r:id="rId7"/>
    <p:sldLayoutId id="214748369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ogle.com/url?sa=i&amp;url=https%3A%2F%2Fpngtree.com%2Fso%2Fdata-engineering&amp;psig=AOvVaw026SsXOqKWp8uknD_8FKHG&amp;ust=1713476662784000&amp;source=images&amp;cd=vfe&amp;opi=89978449&amp;ved=0CBIQjRxqFwoTCOCO1aGcyoUDFQAAAAAdAAAAABAE"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73.jpeg"/></Relationships>
</file>

<file path=ppt/slides/_rels/slide42.xml.rels><?xml version="1.0" encoding="UTF-8" standalone="yes"?>
<Relationships xmlns="http://schemas.openxmlformats.org/package/2006/relationships"><Relationship Id="rId3" Type="http://schemas.openxmlformats.org/officeDocument/2006/relationships/hyperlink" Target="https://data.ct.gov/Housing-and-Development/Real-Estate-Sales-2001-2020-GL/5mzw-sjtu/about_data" TargetMode="External"/><Relationship Id="rId7" Type="http://schemas.openxmlformats.org/officeDocument/2006/relationships/hyperlink" Target="http://data.ctdata.org/dataset/ucr-crime-index"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data.ct.gov/Education/Education-Directory/9k2y-kqxn/about_data" TargetMode="External"/><Relationship Id="rId5" Type="http://schemas.openxmlformats.org/officeDocument/2006/relationships/hyperlink" Target="https://data.ct.gov/Health-and-Human-Services/Connecticut-Healthcare-Facilities/khzk-t2sm/about_data" TargetMode="External"/><Relationship Id="rId4" Type="http://schemas.openxmlformats.org/officeDocument/2006/relationships/hyperlink" Target="https://www1.ctdol.state.ct.us/lmi/CTEI%202005-2022%20data.xlsx"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jpe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jpe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4.jpeg"/><Relationship Id="rId7"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15.png"/><Relationship Id="rId9" Type="http://schemas.openxmlformats.org/officeDocument/2006/relationships/image" Target="../media/image27.jpe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4.jpeg"/><Relationship Id="rId7"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15.png"/><Relationship Id="rId9"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50"/>
          <p:cNvSpPr txBox="1">
            <a:spLocks noGrp="1"/>
          </p:cNvSpPr>
          <p:nvPr>
            <p:ph type="ctrTitle"/>
          </p:nvPr>
        </p:nvSpPr>
        <p:spPr>
          <a:xfrm>
            <a:off x="4969162" y="637310"/>
            <a:ext cx="3852000" cy="2551003"/>
          </a:xfrm>
          <a:prstGeom prst="rect">
            <a:avLst/>
          </a:prstGeom>
        </p:spPr>
        <p:txBody>
          <a:bodyPr spcFirstLastPara="1" wrap="square" lIns="91425" tIns="91425" rIns="91425" bIns="91425" anchor="ctr" anchorCtr="0">
            <a:noAutofit/>
          </a:bodyPr>
          <a:lstStyle/>
          <a:p>
            <a:pPr lvl="0">
              <a:lnSpc>
                <a:spcPct val="150000"/>
              </a:lnSpc>
            </a:pPr>
            <a:r>
              <a:rPr lang="en-US" sz="2800" dirty="0">
                <a:solidFill>
                  <a:schemeClr val="accent5"/>
                </a:solidFill>
                <a:latin typeface="Oswald" pitchFamily="2" charset="77"/>
              </a:rPr>
              <a:t>Navigating the Connecticut Real Estate Landscape: A Data-Driven Approach</a:t>
            </a:r>
            <a:endParaRPr sz="2800" dirty="0">
              <a:solidFill>
                <a:schemeClr val="accent5"/>
              </a:solidFill>
              <a:latin typeface="Oswald" pitchFamily="2" charset="77"/>
            </a:endParaRPr>
          </a:p>
        </p:txBody>
      </p:sp>
      <p:sp>
        <p:nvSpPr>
          <p:cNvPr id="332" name="Google Shape;332;p50"/>
          <p:cNvSpPr txBox="1">
            <a:spLocks noGrp="1"/>
          </p:cNvSpPr>
          <p:nvPr>
            <p:ph type="subTitle" idx="2"/>
          </p:nvPr>
        </p:nvSpPr>
        <p:spPr>
          <a:xfrm>
            <a:off x="6131235" y="3855577"/>
            <a:ext cx="2837227" cy="455700"/>
          </a:xfrm>
          <a:prstGeom prst="rect">
            <a:avLst/>
          </a:prstGeom>
        </p:spPr>
        <p:txBody>
          <a:bodyPr spcFirstLastPara="1" wrap="square" lIns="91425" tIns="91425" rIns="91425" bIns="91425" anchor="ctr" anchorCtr="0">
            <a:noAutofit/>
          </a:bodyPr>
          <a:lstStyle/>
          <a:p>
            <a:pPr marL="0" lvl="0" indent="0">
              <a:lnSpc>
                <a:spcPct val="150000"/>
              </a:lnSpc>
            </a:pPr>
            <a:r>
              <a:rPr lang="en-US" sz="2400" b="1" dirty="0">
                <a:solidFill>
                  <a:schemeClr val="tx1">
                    <a:lumMod val="50000"/>
                  </a:schemeClr>
                </a:solidFill>
                <a:latin typeface="Oswald" pitchFamily="2" charset="77"/>
                <a:ea typeface="Josefin Sans"/>
                <a:cs typeface="Josefin Sans"/>
                <a:sym typeface="Josefin Sans"/>
              </a:rPr>
              <a:t>Project Guided By: </a:t>
            </a:r>
          </a:p>
          <a:p>
            <a:pPr marL="0" lvl="0" indent="0">
              <a:lnSpc>
                <a:spcPct val="150000"/>
              </a:lnSpc>
            </a:pPr>
            <a:r>
              <a:rPr lang="en-US" sz="2400" b="1" dirty="0">
                <a:solidFill>
                  <a:schemeClr val="tx1">
                    <a:lumMod val="50000"/>
                  </a:schemeClr>
                </a:solidFill>
                <a:latin typeface="Oswald" pitchFamily="2" charset="77"/>
                <a:ea typeface="Josefin Sans"/>
                <a:cs typeface="Josefin Sans"/>
                <a:sym typeface="Josefin Sans"/>
              </a:rPr>
              <a:t>Dr. Sharmin Sultana</a:t>
            </a:r>
          </a:p>
        </p:txBody>
      </p:sp>
      <p:pic>
        <p:nvPicPr>
          <p:cNvPr id="1027" name="Picture 1026" descr="A group of houses with trees around&#10;&#10;Description automatically generated">
            <a:extLst>
              <a:ext uri="{FF2B5EF4-FFF2-40B4-BE49-F238E27FC236}">
                <a16:creationId xmlns:a16="http://schemas.microsoft.com/office/drawing/2014/main" id="{1A9511E5-1872-0916-8C64-3F24BC082414}"/>
              </a:ext>
            </a:extLst>
          </p:cNvPr>
          <p:cNvPicPr>
            <a:picLocks noChangeAspect="1"/>
          </p:cNvPicPr>
          <p:nvPr/>
        </p:nvPicPr>
        <p:blipFill>
          <a:blip r:embed="rId3"/>
          <a:stretch>
            <a:fillRect/>
          </a:stretch>
        </p:blipFill>
        <p:spPr>
          <a:xfrm>
            <a:off x="467014" y="382771"/>
            <a:ext cx="4170333" cy="41703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103"/>
          <p:cNvSpPr txBox="1">
            <a:spLocks noGrp="1"/>
          </p:cNvSpPr>
          <p:nvPr>
            <p:ph type="title"/>
          </p:nvPr>
        </p:nvSpPr>
        <p:spPr>
          <a:xfrm>
            <a:off x="4830142" y="254000"/>
            <a:ext cx="3582338" cy="4218609"/>
          </a:xfrm>
          <a:prstGeom prst="rect">
            <a:avLst/>
          </a:prstGeom>
        </p:spPr>
        <p:txBody>
          <a:bodyPr spcFirstLastPara="1" wrap="square" lIns="91425" tIns="91425" rIns="91425" bIns="91425" anchor="ctr" anchorCtr="0">
            <a:noAutofit/>
          </a:bodyPr>
          <a:lstStyle/>
          <a:p>
            <a:pPr lvl="2">
              <a:lnSpc>
                <a:spcPct val="150000"/>
              </a:lnSpc>
            </a:pPr>
            <a:r>
              <a:rPr lang="en" sz="3600" b="1" dirty="0">
                <a:solidFill>
                  <a:schemeClr val="accent5"/>
                </a:solidFill>
                <a:latin typeface="Oswald" pitchFamily="2" charset="77"/>
              </a:rPr>
              <a:t>DATA ENGINEERING</a:t>
            </a:r>
            <a:endParaRPr lang="en-US" sz="3600" b="1" dirty="0">
              <a:solidFill>
                <a:schemeClr val="accent5"/>
              </a:solidFill>
              <a:latin typeface="Oswald" pitchFamily="2" charset="77"/>
            </a:endParaRPr>
          </a:p>
        </p:txBody>
      </p:sp>
      <p:pic>
        <p:nvPicPr>
          <p:cNvPr id="2" name="Picture 9" descr="Data Engineering PNG Transparent Images Free Download | Vector Files |  Pngtree">
            <a:hlinkClick r:id="rId3"/>
            <a:extLst>
              <a:ext uri="{FF2B5EF4-FFF2-40B4-BE49-F238E27FC236}">
                <a16:creationId xmlns:a16="http://schemas.microsoft.com/office/drawing/2014/main" id="{54FC3EE2-FF2C-030A-1DD3-FB9CB914B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3793" y="1126911"/>
            <a:ext cx="2510858" cy="288967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9998;p127">
            <a:extLst>
              <a:ext uri="{FF2B5EF4-FFF2-40B4-BE49-F238E27FC236}">
                <a16:creationId xmlns:a16="http://schemas.microsoft.com/office/drawing/2014/main" id="{A989ACE6-217C-8A67-F1A2-43EA93603320}"/>
              </a:ext>
            </a:extLst>
          </p:cNvPr>
          <p:cNvGrpSpPr/>
          <p:nvPr/>
        </p:nvGrpSpPr>
        <p:grpSpPr>
          <a:xfrm>
            <a:off x="6150942" y="1642237"/>
            <a:ext cx="940737" cy="721067"/>
            <a:chOff x="6599718" y="2068734"/>
            <a:chExt cx="940737" cy="721067"/>
          </a:xfrm>
        </p:grpSpPr>
        <p:sp>
          <p:nvSpPr>
            <p:cNvPr id="5" name="Google Shape;9999;p127">
              <a:extLst>
                <a:ext uri="{FF2B5EF4-FFF2-40B4-BE49-F238E27FC236}">
                  <a16:creationId xmlns:a16="http://schemas.microsoft.com/office/drawing/2014/main" id="{D3A1D5A4-87AD-3850-284C-5E3B40C42E04}"/>
                </a:ext>
              </a:extLst>
            </p:cNvPr>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chemeClr val="accent5"/>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000;p127">
              <a:extLst>
                <a:ext uri="{FF2B5EF4-FFF2-40B4-BE49-F238E27FC236}">
                  <a16:creationId xmlns:a16="http://schemas.microsoft.com/office/drawing/2014/main" id="{E823B3A3-0C68-3A2B-B19F-9B468ED3F1E7}"/>
                </a:ext>
              </a:extLst>
            </p:cNvPr>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chemeClr val="accent5"/>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001;p127">
              <a:extLst>
                <a:ext uri="{FF2B5EF4-FFF2-40B4-BE49-F238E27FC236}">
                  <a16:creationId xmlns:a16="http://schemas.microsoft.com/office/drawing/2014/main" id="{AB404172-600C-0D8A-3140-F49B421F22F0}"/>
                </a:ext>
              </a:extLst>
            </p:cNvPr>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chemeClr val="accent5"/>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002;p127">
              <a:extLst>
                <a:ext uri="{FF2B5EF4-FFF2-40B4-BE49-F238E27FC236}">
                  <a16:creationId xmlns:a16="http://schemas.microsoft.com/office/drawing/2014/main" id="{1C6F9142-7E08-B6E4-D084-F05FF99E0653}"/>
                </a:ext>
              </a:extLst>
            </p:cNvPr>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chemeClr val="accent5"/>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003;p127">
              <a:extLst>
                <a:ext uri="{FF2B5EF4-FFF2-40B4-BE49-F238E27FC236}">
                  <a16:creationId xmlns:a16="http://schemas.microsoft.com/office/drawing/2014/main" id="{516B2D83-0D44-FE21-5FFC-DBEF8191D0FA}"/>
                </a:ext>
              </a:extLst>
            </p:cNvPr>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chemeClr val="accent5"/>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004;p127">
              <a:extLst>
                <a:ext uri="{FF2B5EF4-FFF2-40B4-BE49-F238E27FC236}">
                  <a16:creationId xmlns:a16="http://schemas.microsoft.com/office/drawing/2014/main" id="{56C6576E-C257-D247-ADEC-7D6DCA3FD0DF}"/>
                </a:ext>
              </a:extLst>
            </p:cNvPr>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chemeClr val="accent5"/>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0005;p127">
              <a:extLst>
                <a:ext uri="{FF2B5EF4-FFF2-40B4-BE49-F238E27FC236}">
                  <a16:creationId xmlns:a16="http://schemas.microsoft.com/office/drawing/2014/main" id="{552F9C38-49A2-9BBE-E25C-AB4F170427EA}"/>
                </a:ext>
              </a:extLst>
            </p:cNvPr>
            <p:cNvGrpSpPr/>
            <p:nvPr/>
          </p:nvGrpSpPr>
          <p:grpSpPr>
            <a:xfrm>
              <a:off x="6836957" y="2068734"/>
              <a:ext cx="461892" cy="721067"/>
              <a:chOff x="6836957" y="2068734"/>
              <a:chExt cx="461892" cy="721067"/>
            </a:xfrm>
          </p:grpSpPr>
          <p:sp>
            <p:nvSpPr>
              <p:cNvPr id="13" name="Google Shape;10006;p127">
                <a:extLst>
                  <a:ext uri="{FF2B5EF4-FFF2-40B4-BE49-F238E27FC236}">
                    <a16:creationId xmlns:a16="http://schemas.microsoft.com/office/drawing/2014/main" id="{9B543C70-3F9E-7349-73DC-C387C111FF64}"/>
                  </a:ext>
                </a:extLst>
              </p:cNvPr>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chemeClr val="accent5"/>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07;p127">
                <a:extLst>
                  <a:ext uri="{FF2B5EF4-FFF2-40B4-BE49-F238E27FC236}">
                    <a16:creationId xmlns:a16="http://schemas.microsoft.com/office/drawing/2014/main" id="{5E4D6514-39A7-7CA7-949A-FF3166592F15}"/>
                  </a:ext>
                </a:extLst>
              </p:cNvPr>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chemeClr val="accent5"/>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08;p127">
                <a:extLst>
                  <a:ext uri="{FF2B5EF4-FFF2-40B4-BE49-F238E27FC236}">
                    <a16:creationId xmlns:a16="http://schemas.microsoft.com/office/drawing/2014/main" id="{3CEA89F1-45D0-8A5E-2019-FD7B5924986A}"/>
                  </a:ext>
                </a:extLst>
              </p:cNvPr>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chemeClr val="accent5"/>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09;p127">
                <a:extLst>
                  <a:ext uri="{FF2B5EF4-FFF2-40B4-BE49-F238E27FC236}">
                    <a16:creationId xmlns:a16="http://schemas.microsoft.com/office/drawing/2014/main" id="{714AB3CC-7D1C-7C33-453A-897494AF977D}"/>
                  </a:ext>
                </a:extLst>
              </p:cNvPr>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chemeClr val="accent5"/>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10;p127">
                <a:extLst>
                  <a:ext uri="{FF2B5EF4-FFF2-40B4-BE49-F238E27FC236}">
                    <a16:creationId xmlns:a16="http://schemas.microsoft.com/office/drawing/2014/main" id="{5CBB86C9-CA32-FE8F-44AC-11B50E887BD2}"/>
                  </a:ext>
                </a:extLst>
              </p:cNvPr>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chemeClr val="accent5"/>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11;p127">
                <a:extLst>
                  <a:ext uri="{FF2B5EF4-FFF2-40B4-BE49-F238E27FC236}">
                    <a16:creationId xmlns:a16="http://schemas.microsoft.com/office/drawing/2014/main" id="{BD5C6BA9-BF9E-44A2-B86D-89308DB0DFC6}"/>
                  </a:ext>
                </a:extLst>
              </p:cNvPr>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chemeClr val="accent5"/>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0012;p127">
                <a:extLst>
                  <a:ext uri="{FF2B5EF4-FFF2-40B4-BE49-F238E27FC236}">
                    <a16:creationId xmlns:a16="http://schemas.microsoft.com/office/drawing/2014/main" id="{AC24C9B9-CA44-05D5-CE80-7BA012F217B3}"/>
                  </a:ext>
                </a:extLst>
              </p:cNvPr>
              <p:cNvGrpSpPr/>
              <p:nvPr/>
            </p:nvGrpSpPr>
            <p:grpSpPr>
              <a:xfrm>
                <a:off x="6836957" y="2068734"/>
                <a:ext cx="461892" cy="721067"/>
                <a:chOff x="6836957" y="2068734"/>
                <a:chExt cx="461892" cy="721067"/>
              </a:xfrm>
            </p:grpSpPr>
            <p:sp>
              <p:nvSpPr>
                <p:cNvPr id="20" name="Google Shape;10013;p127">
                  <a:extLst>
                    <a:ext uri="{FF2B5EF4-FFF2-40B4-BE49-F238E27FC236}">
                      <a16:creationId xmlns:a16="http://schemas.microsoft.com/office/drawing/2014/main" id="{E035F0A7-99B7-E6CB-2EAE-F2515F4427C2}"/>
                    </a:ext>
                  </a:extLst>
                </p:cNvPr>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chemeClr val="accent5"/>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14;p127">
                  <a:extLst>
                    <a:ext uri="{FF2B5EF4-FFF2-40B4-BE49-F238E27FC236}">
                      <a16:creationId xmlns:a16="http://schemas.microsoft.com/office/drawing/2014/main" id="{42E54845-D5F8-A591-9A4E-563BE6BC5779}"/>
                    </a:ext>
                  </a:extLst>
                </p:cNvPr>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chemeClr val="accent5"/>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15;p127">
                  <a:extLst>
                    <a:ext uri="{FF2B5EF4-FFF2-40B4-BE49-F238E27FC236}">
                      <a16:creationId xmlns:a16="http://schemas.microsoft.com/office/drawing/2014/main" id="{E0D51CAD-346A-0755-BF34-5F20FBA4E6FE}"/>
                    </a:ext>
                  </a:extLst>
                </p:cNvPr>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chemeClr val="accent5"/>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16;p127">
                  <a:extLst>
                    <a:ext uri="{FF2B5EF4-FFF2-40B4-BE49-F238E27FC236}">
                      <a16:creationId xmlns:a16="http://schemas.microsoft.com/office/drawing/2014/main" id="{1BFF7A90-18DC-DDC8-8124-61A4A9AF4128}"/>
                    </a:ext>
                  </a:extLst>
                </p:cNvPr>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chemeClr val="accent5"/>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17;p127">
                  <a:extLst>
                    <a:ext uri="{FF2B5EF4-FFF2-40B4-BE49-F238E27FC236}">
                      <a16:creationId xmlns:a16="http://schemas.microsoft.com/office/drawing/2014/main" id="{EB3EB34C-7876-E38E-A707-B9885273344A}"/>
                    </a:ext>
                  </a:extLst>
                </p:cNvPr>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chemeClr val="accent5"/>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18;p127">
                  <a:extLst>
                    <a:ext uri="{FF2B5EF4-FFF2-40B4-BE49-F238E27FC236}">
                      <a16:creationId xmlns:a16="http://schemas.microsoft.com/office/drawing/2014/main" id="{D255C482-2851-20F9-7BB9-A72956605A79}"/>
                    </a:ext>
                  </a:extLst>
                </p:cNvPr>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chemeClr val="accent5"/>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019;p127">
                  <a:extLst>
                    <a:ext uri="{FF2B5EF4-FFF2-40B4-BE49-F238E27FC236}">
                      <a16:creationId xmlns:a16="http://schemas.microsoft.com/office/drawing/2014/main" id="{F69EDECC-1A93-3FB0-B979-6B854F476348}"/>
                    </a:ext>
                  </a:extLst>
                </p:cNvPr>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chemeClr val="accent5"/>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1308224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3" name="AutoShape 43">
            <a:extLst>
              <a:ext uri="{FF2B5EF4-FFF2-40B4-BE49-F238E27FC236}">
                <a16:creationId xmlns:a16="http://schemas.microsoft.com/office/drawing/2014/main" id="{AACD656A-E571-8DF9-AC6D-88B5BA0CC246}"/>
              </a:ext>
            </a:extLst>
          </p:cNvPr>
          <p:cNvSpPr/>
          <p:nvPr/>
        </p:nvSpPr>
        <p:spPr>
          <a:xfrm>
            <a:off x="5840097" y="643451"/>
            <a:ext cx="29121" cy="4081954"/>
          </a:xfrm>
          <a:prstGeom prst="line">
            <a:avLst/>
          </a:prstGeom>
          <a:ln w="38100" cap="flat">
            <a:solidFill>
              <a:schemeClr val="accent5">
                <a:lumMod val="60000"/>
                <a:lumOff val="40000"/>
              </a:schemeClr>
            </a:solidFill>
            <a:prstDash val="sysDot"/>
            <a:headEnd type="none" w="sm" len="sm"/>
            <a:tailEnd type="none" w="sm" len="sm"/>
          </a:ln>
        </p:spPr>
        <p:txBody>
          <a:bodyPr/>
          <a:lstStyle/>
          <a:p>
            <a:endParaRPr lang="en-US" sz="900" b="1" dirty="0">
              <a:solidFill>
                <a:schemeClr val="bg2"/>
              </a:solidFill>
            </a:endParaRPr>
          </a:p>
        </p:txBody>
      </p:sp>
      <p:sp>
        <p:nvSpPr>
          <p:cNvPr id="4" name="AutoShape 43">
            <a:extLst>
              <a:ext uri="{FF2B5EF4-FFF2-40B4-BE49-F238E27FC236}">
                <a16:creationId xmlns:a16="http://schemas.microsoft.com/office/drawing/2014/main" id="{9281E6AF-C992-F9EC-ACDD-3593C5B8C8A1}"/>
              </a:ext>
            </a:extLst>
          </p:cNvPr>
          <p:cNvSpPr/>
          <p:nvPr/>
        </p:nvSpPr>
        <p:spPr>
          <a:xfrm>
            <a:off x="7314342" y="603246"/>
            <a:ext cx="29121" cy="4081954"/>
          </a:xfrm>
          <a:prstGeom prst="line">
            <a:avLst/>
          </a:prstGeom>
          <a:ln w="38100" cap="flat">
            <a:solidFill>
              <a:schemeClr val="accent5">
                <a:lumMod val="60000"/>
                <a:lumOff val="40000"/>
              </a:schemeClr>
            </a:solidFill>
            <a:prstDash val="sysDot"/>
            <a:headEnd type="none" w="sm" len="sm"/>
            <a:tailEnd type="none" w="sm" len="sm"/>
          </a:ln>
        </p:spPr>
        <p:txBody>
          <a:bodyPr/>
          <a:lstStyle/>
          <a:p>
            <a:endParaRPr lang="en-US" sz="900" b="1" dirty="0">
              <a:solidFill>
                <a:schemeClr val="bg2"/>
              </a:solidFill>
            </a:endParaRPr>
          </a:p>
        </p:txBody>
      </p:sp>
      <p:sp>
        <p:nvSpPr>
          <p:cNvPr id="2" name="AutoShape 43">
            <a:extLst>
              <a:ext uri="{FF2B5EF4-FFF2-40B4-BE49-F238E27FC236}">
                <a16:creationId xmlns:a16="http://schemas.microsoft.com/office/drawing/2014/main" id="{2D538A50-35EF-5A8B-1FC6-5159FCF1FD61}"/>
              </a:ext>
            </a:extLst>
          </p:cNvPr>
          <p:cNvSpPr/>
          <p:nvPr/>
        </p:nvSpPr>
        <p:spPr>
          <a:xfrm>
            <a:off x="3847438" y="670799"/>
            <a:ext cx="29121" cy="4081954"/>
          </a:xfrm>
          <a:prstGeom prst="line">
            <a:avLst/>
          </a:prstGeom>
          <a:ln w="38100" cap="flat">
            <a:solidFill>
              <a:schemeClr val="accent5">
                <a:lumMod val="60000"/>
                <a:lumOff val="40000"/>
              </a:schemeClr>
            </a:solidFill>
            <a:prstDash val="sysDot"/>
            <a:headEnd type="none" w="sm" len="sm"/>
            <a:tailEnd type="none" w="sm" len="sm"/>
          </a:ln>
        </p:spPr>
        <p:txBody>
          <a:bodyPr/>
          <a:lstStyle/>
          <a:p>
            <a:endParaRPr lang="en-US" sz="900" b="1" dirty="0">
              <a:solidFill>
                <a:schemeClr val="bg2"/>
              </a:solidFill>
            </a:endParaRPr>
          </a:p>
        </p:txBody>
      </p:sp>
      <p:sp>
        <p:nvSpPr>
          <p:cNvPr id="10" name="TextBox 9">
            <a:extLst>
              <a:ext uri="{FF2B5EF4-FFF2-40B4-BE49-F238E27FC236}">
                <a16:creationId xmlns:a16="http://schemas.microsoft.com/office/drawing/2014/main" id="{45C03383-F528-E951-E07C-881F928F1F8C}"/>
              </a:ext>
            </a:extLst>
          </p:cNvPr>
          <p:cNvSpPr txBox="1"/>
          <p:nvPr/>
        </p:nvSpPr>
        <p:spPr>
          <a:xfrm>
            <a:off x="61359" y="17453"/>
            <a:ext cx="5644064" cy="523220"/>
          </a:xfrm>
          <a:prstGeom prst="rect">
            <a:avLst/>
          </a:prstGeom>
          <a:noFill/>
        </p:spPr>
        <p:txBody>
          <a:bodyPr wrap="square">
            <a:spAutoFit/>
          </a:bodyPr>
          <a:lstStyle/>
          <a:p>
            <a:r>
              <a:rPr lang="en" sz="2800" b="1" dirty="0">
                <a:solidFill>
                  <a:schemeClr val="accent5"/>
                </a:solidFill>
                <a:latin typeface="Oswald" pitchFamily="2" charset="77"/>
              </a:rPr>
              <a:t>DATA PIPELINE &amp; ARCHITECTURE</a:t>
            </a:r>
            <a:endParaRPr lang="en-US" sz="2800" b="1" dirty="0">
              <a:solidFill>
                <a:schemeClr val="accent5"/>
              </a:solidFill>
              <a:latin typeface="Oswald" pitchFamily="2" charset="77"/>
            </a:endParaRPr>
          </a:p>
        </p:txBody>
      </p:sp>
      <p:sp>
        <p:nvSpPr>
          <p:cNvPr id="13" name="Freeform 10">
            <a:extLst>
              <a:ext uri="{FF2B5EF4-FFF2-40B4-BE49-F238E27FC236}">
                <a16:creationId xmlns:a16="http://schemas.microsoft.com/office/drawing/2014/main" id="{E0F1948D-7DC4-EBDF-1C02-1C2D589896A2}"/>
              </a:ext>
            </a:extLst>
          </p:cNvPr>
          <p:cNvSpPr/>
          <p:nvPr/>
        </p:nvSpPr>
        <p:spPr>
          <a:xfrm>
            <a:off x="262412" y="1751525"/>
            <a:ext cx="854859" cy="897055"/>
          </a:xfrm>
          <a:custGeom>
            <a:avLst/>
            <a:gdLst/>
            <a:ahLst/>
            <a:cxnLst/>
            <a:rect l="l" t="t" r="r" b="b"/>
            <a:pathLst>
              <a:path w="1437649" h="1437649">
                <a:moveTo>
                  <a:pt x="0" y="0"/>
                </a:moveTo>
                <a:lnTo>
                  <a:pt x="1437649" y="0"/>
                </a:lnTo>
                <a:lnTo>
                  <a:pt x="1437649" y="1437649"/>
                </a:lnTo>
                <a:lnTo>
                  <a:pt x="0" y="1437649"/>
                </a:lnTo>
                <a:lnTo>
                  <a:pt x="0" y="0"/>
                </a:lnTo>
                <a:close/>
              </a:path>
            </a:pathLst>
          </a:custGeom>
          <a:blipFill>
            <a:blip r:embed="rId3"/>
            <a:stretch>
              <a:fillRect/>
            </a:stretch>
          </a:blipFill>
        </p:spPr>
        <p:txBody>
          <a:bodyPr/>
          <a:lstStyle/>
          <a:p>
            <a:endParaRPr lang="en-US" sz="900" b="1">
              <a:solidFill>
                <a:schemeClr val="bg2"/>
              </a:solidFill>
            </a:endParaRPr>
          </a:p>
        </p:txBody>
      </p:sp>
      <p:sp>
        <p:nvSpPr>
          <p:cNvPr id="14" name="Freeform 39">
            <a:extLst>
              <a:ext uri="{FF2B5EF4-FFF2-40B4-BE49-F238E27FC236}">
                <a16:creationId xmlns:a16="http://schemas.microsoft.com/office/drawing/2014/main" id="{2A5A807C-667D-DD7D-951B-A657243EF41B}"/>
              </a:ext>
            </a:extLst>
          </p:cNvPr>
          <p:cNvSpPr/>
          <p:nvPr/>
        </p:nvSpPr>
        <p:spPr>
          <a:xfrm>
            <a:off x="365231" y="3847641"/>
            <a:ext cx="708225" cy="761879"/>
          </a:xfrm>
          <a:custGeom>
            <a:avLst/>
            <a:gdLst/>
            <a:ahLst/>
            <a:cxnLst/>
            <a:rect l="l" t="t" r="r" b="b"/>
            <a:pathLst>
              <a:path w="1010515" h="1010465">
                <a:moveTo>
                  <a:pt x="0" y="0"/>
                </a:moveTo>
                <a:lnTo>
                  <a:pt x="1010514" y="0"/>
                </a:lnTo>
                <a:lnTo>
                  <a:pt x="1010514" y="1010465"/>
                </a:lnTo>
                <a:lnTo>
                  <a:pt x="0" y="1010465"/>
                </a:lnTo>
                <a:lnTo>
                  <a:pt x="0" y="0"/>
                </a:lnTo>
                <a:close/>
              </a:path>
            </a:pathLst>
          </a:custGeom>
          <a:blipFill>
            <a:blip r:embed="rId4"/>
            <a:stretch>
              <a:fillRect l="-77693" t="-62178" r="-79465" b="-94992"/>
            </a:stretch>
          </a:blipFill>
        </p:spPr>
        <p:txBody>
          <a:bodyPr/>
          <a:lstStyle/>
          <a:p>
            <a:endParaRPr lang="en-US" sz="900" b="1">
              <a:solidFill>
                <a:schemeClr val="bg2"/>
              </a:solidFill>
            </a:endParaRPr>
          </a:p>
        </p:txBody>
      </p:sp>
      <p:grpSp>
        <p:nvGrpSpPr>
          <p:cNvPr id="15" name="Group 14">
            <a:extLst>
              <a:ext uri="{FF2B5EF4-FFF2-40B4-BE49-F238E27FC236}">
                <a16:creationId xmlns:a16="http://schemas.microsoft.com/office/drawing/2014/main" id="{BB093788-B09F-3091-56B2-2BE7F962F968}"/>
              </a:ext>
            </a:extLst>
          </p:cNvPr>
          <p:cNvGrpSpPr/>
          <p:nvPr/>
        </p:nvGrpSpPr>
        <p:grpSpPr>
          <a:xfrm>
            <a:off x="2002841" y="1793661"/>
            <a:ext cx="1323565" cy="1198118"/>
            <a:chOff x="0" y="0"/>
            <a:chExt cx="2031568" cy="2381471"/>
          </a:xfrm>
        </p:grpSpPr>
        <p:pic>
          <p:nvPicPr>
            <p:cNvPr id="16" name="Picture 15">
              <a:extLst>
                <a:ext uri="{FF2B5EF4-FFF2-40B4-BE49-F238E27FC236}">
                  <a16:creationId xmlns:a16="http://schemas.microsoft.com/office/drawing/2014/main" id="{2AD78BDE-BA86-96FF-2226-7DE267920858}"/>
                </a:ext>
              </a:extLst>
            </p:cNvPr>
            <p:cNvPicPr>
              <a:picLocks noChangeAspect="1"/>
            </p:cNvPicPr>
            <p:nvPr/>
          </p:nvPicPr>
          <p:blipFill>
            <a:blip r:embed="rId5"/>
            <a:srcRect l="28823" t="179" r="28283" b="2276"/>
            <a:stretch>
              <a:fillRect/>
            </a:stretch>
          </p:blipFill>
          <p:spPr>
            <a:xfrm>
              <a:off x="0" y="0"/>
              <a:ext cx="2031568" cy="2381471"/>
            </a:xfrm>
            <a:prstGeom prst="rect">
              <a:avLst/>
            </a:prstGeom>
          </p:spPr>
        </p:pic>
      </p:grpSp>
      <p:pic>
        <p:nvPicPr>
          <p:cNvPr id="17" name="Picture 16" descr="A green key with a hexagon&#10;&#10;Description automatically generated">
            <a:extLst>
              <a:ext uri="{FF2B5EF4-FFF2-40B4-BE49-F238E27FC236}">
                <a16:creationId xmlns:a16="http://schemas.microsoft.com/office/drawing/2014/main" id="{A26A4292-A930-0B06-69FA-F0B802DFBF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1424" y="532266"/>
            <a:ext cx="586283" cy="838096"/>
          </a:xfrm>
          <a:prstGeom prst="rect">
            <a:avLst/>
          </a:prstGeom>
        </p:spPr>
      </p:pic>
      <p:grpSp>
        <p:nvGrpSpPr>
          <p:cNvPr id="18" name="Group 16">
            <a:extLst>
              <a:ext uri="{FF2B5EF4-FFF2-40B4-BE49-F238E27FC236}">
                <a16:creationId xmlns:a16="http://schemas.microsoft.com/office/drawing/2014/main" id="{DFB39161-9C30-7758-4641-968B8A843BD5}"/>
              </a:ext>
            </a:extLst>
          </p:cNvPr>
          <p:cNvGrpSpPr/>
          <p:nvPr/>
        </p:nvGrpSpPr>
        <p:grpSpPr>
          <a:xfrm>
            <a:off x="4483247" y="439399"/>
            <a:ext cx="785204" cy="680689"/>
            <a:chOff x="0" y="0"/>
            <a:chExt cx="1908092" cy="1601919"/>
          </a:xfrm>
        </p:grpSpPr>
        <p:pic>
          <p:nvPicPr>
            <p:cNvPr id="19" name="Picture 17">
              <a:extLst>
                <a:ext uri="{FF2B5EF4-FFF2-40B4-BE49-F238E27FC236}">
                  <a16:creationId xmlns:a16="http://schemas.microsoft.com/office/drawing/2014/main" id="{7E64481D-408B-BE32-55D7-158591D67182}"/>
                </a:ext>
              </a:extLst>
            </p:cNvPr>
            <p:cNvPicPr>
              <a:picLocks noChangeAspect="1"/>
            </p:cNvPicPr>
            <p:nvPr/>
          </p:nvPicPr>
          <p:blipFill>
            <a:blip r:embed="rId7"/>
            <a:srcRect l="16648" r="16648"/>
            <a:stretch>
              <a:fillRect/>
            </a:stretch>
          </p:blipFill>
          <p:spPr>
            <a:xfrm>
              <a:off x="0" y="0"/>
              <a:ext cx="1908092" cy="1601919"/>
            </a:xfrm>
            <a:prstGeom prst="rect">
              <a:avLst/>
            </a:prstGeom>
          </p:spPr>
        </p:pic>
      </p:grpSp>
      <p:grpSp>
        <p:nvGrpSpPr>
          <p:cNvPr id="20" name="Group 8">
            <a:extLst>
              <a:ext uri="{FF2B5EF4-FFF2-40B4-BE49-F238E27FC236}">
                <a16:creationId xmlns:a16="http://schemas.microsoft.com/office/drawing/2014/main" id="{D5C7ACBA-C098-167D-144E-844C33CCA5CA}"/>
              </a:ext>
            </a:extLst>
          </p:cNvPr>
          <p:cNvGrpSpPr/>
          <p:nvPr/>
        </p:nvGrpSpPr>
        <p:grpSpPr>
          <a:xfrm>
            <a:off x="4219557" y="1959620"/>
            <a:ext cx="1284385" cy="896112"/>
            <a:chOff x="0" y="0"/>
            <a:chExt cx="3330681" cy="2047729"/>
          </a:xfrm>
        </p:grpSpPr>
        <p:pic>
          <p:nvPicPr>
            <p:cNvPr id="21" name="Picture 9">
              <a:extLst>
                <a:ext uri="{FF2B5EF4-FFF2-40B4-BE49-F238E27FC236}">
                  <a16:creationId xmlns:a16="http://schemas.microsoft.com/office/drawing/2014/main" id="{0B303E66-39D1-B792-4F87-79511A3BC8A6}"/>
                </a:ext>
              </a:extLst>
            </p:cNvPr>
            <p:cNvPicPr>
              <a:picLocks noChangeAspect="1"/>
            </p:cNvPicPr>
            <p:nvPr/>
          </p:nvPicPr>
          <p:blipFill>
            <a:blip r:embed="rId8"/>
            <a:srcRect l="8163" r="6444"/>
            <a:stretch>
              <a:fillRect/>
            </a:stretch>
          </p:blipFill>
          <p:spPr>
            <a:xfrm>
              <a:off x="0" y="0"/>
              <a:ext cx="3330681" cy="2047729"/>
            </a:xfrm>
            <a:prstGeom prst="rect">
              <a:avLst/>
            </a:prstGeom>
          </p:spPr>
        </p:pic>
      </p:grpSp>
      <p:pic>
        <p:nvPicPr>
          <p:cNvPr id="22" name="Picture 21" descr="A logo with colorful crosses&#10;&#10;Description automatically generated">
            <a:extLst>
              <a:ext uri="{FF2B5EF4-FFF2-40B4-BE49-F238E27FC236}">
                <a16:creationId xmlns:a16="http://schemas.microsoft.com/office/drawing/2014/main" id="{E323ACE7-BEAE-EF2D-16F9-CBC3E422AA71}"/>
              </a:ext>
            </a:extLst>
          </p:cNvPr>
          <p:cNvPicPr>
            <a:picLocks noChangeAspect="1"/>
          </p:cNvPicPr>
          <p:nvPr/>
        </p:nvPicPr>
        <p:blipFill rotWithShape="1">
          <a:blip r:embed="rId9">
            <a:extLst>
              <a:ext uri="{28A0092B-C50C-407E-A947-70E740481C1C}">
                <a14:useLocalDpi xmlns:a14="http://schemas.microsoft.com/office/drawing/2010/main" val="0"/>
              </a:ext>
            </a:extLst>
          </a:blip>
          <a:srcRect t="38373" b="36240"/>
          <a:stretch/>
        </p:blipFill>
        <p:spPr>
          <a:xfrm>
            <a:off x="3277644" y="3704523"/>
            <a:ext cx="2835129" cy="719744"/>
          </a:xfrm>
          <a:prstGeom prst="rect">
            <a:avLst/>
          </a:prstGeom>
        </p:spPr>
      </p:pic>
      <p:grpSp>
        <p:nvGrpSpPr>
          <p:cNvPr id="24" name="Group 18">
            <a:extLst>
              <a:ext uri="{FF2B5EF4-FFF2-40B4-BE49-F238E27FC236}">
                <a16:creationId xmlns:a16="http://schemas.microsoft.com/office/drawing/2014/main" id="{4B6DF6A2-9CF7-FC5E-42D0-EF0525ED7F55}"/>
              </a:ext>
            </a:extLst>
          </p:cNvPr>
          <p:cNvGrpSpPr/>
          <p:nvPr/>
        </p:nvGrpSpPr>
        <p:grpSpPr>
          <a:xfrm>
            <a:off x="5920438" y="1793661"/>
            <a:ext cx="1228932" cy="1078766"/>
            <a:chOff x="0" y="0"/>
            <a:chExt cx="3197838" cy="2381471"/>
          </a:xfrm>
        </p:grpSpPr>
        <p:pic>
          <p:nvPicPr>
            <p:cNvPr id="27" name="Picture 19">
              <a:extLst>
                <a:ext uri="{FF2B5EF4-FFF2-40B4-BE49-F238E27FC236}">
                  <a16:creationId xmlns:a16="http://schemas.microsoft.com/office/drawing/2014/main" id="{164505E4-8432-7915-F49E-6477FE96C549}"/>
                </a:ext>
              </a:extLst>
            </p:cNvPr>
            <p:cNvPicPr>
              <a:picLocks noChangeAspect="1"/>
            </p:cNvPicPr>
            <p:nvPr/>
          </p:nvPicPr>
          <p:blipFill>
            <a:blip r:embed="rId10"/>
            <a:srcRect l="15444" r="14528"/>
            <a:stretch>
              <a:fillRect/>
            </a:stretch>
          </p:blipFill>
          <p:spPr>
            <a:xfrm>
              <a:off x="0" y="0"/>
              <a:ext cx="3197838" cy="2381471"/>
            </a:xfrm>
            <a:prstGeom prst="rect">
              <a:avLst/>
            </a:prstGeom>
          </p:spPr>
        </p:pic>
      </p:grpSp>
      <p:grpSp>
        <p:nvGrpSpPr>
          <p:cNvPr id="30" name="Group 10">
            <a:extLst>
              <a:ext uri="{FF2B5EF4-FFF2-40B4-BE49-F238E27FC236}">
                <a16:creationId xmlns:a16="http://schemas.microsoft.com/office/drawing/2014/main" id="{43997A62-D568-8E84-AC85-E58E0C458A87}"/>
              </a:ext>
            </a:extLst>
          </p:cNvPr>
          <p:cNvGrpSpPr/>
          <p:nvPr/>
        </p:nvGrpSpPr>
        <p:grpSpPr>
          <a:xfrm>
            <a:off x="7430181" y="477190"/>
            <a:ext cx="1378229" cy="680689"/>
            <a:chOff x="0" y="0"/>
            <a:chExt cx="3302136" cy="1258791"/>
          </a:xfrm>
        </p:grpSpPr>
        <p:pic>
          <p:nvPicPr>
            <p:cNvPr id="33" name="Picture 11">
              <a:extLst>
                <a:ext uri="{FF2B5EF4-FFF2-40B4-BE49-F238E27FC236}">
                  <a16:creationId xmlns:a16="http://schemas.microsoft.com/office/drawing/2014/main" id="{95931B6C-D696-40AC-16E8-27DC1F32D07A}"/>
                </a:ext>
              </a:extLst>
            </p:cNvPr>
            <p:cNvPicPr>
              <a:picLocks noChangeAspect="1"/>
            </p:cNvPicPr>
            <p:nvPr/>
          </p:nvPicPr>
          <p:blipFill>
            <a:blip r:embed="rId11"/>
            <a:srcRect l="1977" r="1977"/>
            <a:stretch>
              <a:fillRect/>
            </a:stretch>
          </p:blipFill>
          <p:spPr>
            <a:xfrm>
              <a:off x="0" y="0"/>
              <a:ext cx="3302136" cy="1258791"/>
            </a:xfrm>
            <a:prstGeom prst="rect">
              <a:avLst/>
            </a:prstGeom>
          </p:spPr>
        </p:pic>
      </p:grpSp>
      <p:pic>
        <p:nvPicPr>
          <p:cNvPr id="43" name="Picture 23">
            <a:extLst>
              <a:ext uri="{FF2B5EF4-FFF2-40B4-BE49-F238E27FC236}">
                <a16:creationId xmlns:a16="http://schemas.microsoft.com/office/drawing/2014/main" id="{73A85ACD-8734-1FEF-7202-A65E8332C2C4}"/>
              </a:ext>
            </a:extLst>
          </p:cNvPr>
          <p:cNvPicPr>
            <a:picLocks noChangeAspect="1"/>
          </p:cNvPicPr>
          <p:nvPr/>
        </p:nvPicPr>
        <p:blipFill>
          <a:blip r:embed="rId12"/>
          <a:srcRect t="10760" b="10760"/>
          <a:stretch>
            <a:fillRect/>
          </a:stretch>
        </p:blipFill>
        <p:spPr>
          <a:xfrm>
            <a:off x="7584099" y="1684261"/>
            <a:ext cx="1373093" cy="1345565"/>
          </a:xfrm>
          <a:prstGeom prst="rect">
            <a:avLst/>
          </a:prstGeom>
        </p:spPr>
      </p:pic>
      <p:grpSp>
        <p:nvGrpSpPr>
          <p:cNvPr id="47" name="Group 20">
            <a:extLst>
              <a:ext uri="{FF2B5EF4-FFF2-40B4-BE49-F238E27FC236}">
                <a16:creationId xmlns:a16="http://schemas.microsoft.com/office/drawing/2014/main" id="{1252A6FB-1ED1-664E-ACF5-1B7B5EE896B9}"/>
              </a:ext>
            </a:extLst>
          </p:cNvPr>
          <p:cNvGrpSpPr/>
          <p:nvPr/>
        </p:nvGrpSpPr>
        <p:grpSpPr>
          <a:xfrm>
            <a:off x="7537557" y="2799583"/>
            <a:ext cx="1232977" cy="1156875"/>
            <a:chOff x="0" y="0"/>
            <a:chExt cx="2894059" cy="2438838"/>
          </a:xfrm>
        </p:grpSpPr>
        <p:pic>
          <p:nvPicPr>
            <p:cNvPr id="48" name="Picture 21">
              <a:extLst>
                <a:ext uri="{FF2B5EF4-FFF2-40B4-BE49-F238E27FC236}">
                  <a16:creationId xmlns:a16="http://schemas.microsoft.com/office/drawing/2014/main" id="{F5821C44-1B0A-4C17-29C5-A183071B984E}"/>
                </a:ext>
              </a:extLst>
            </p:cNvPr>
            <p:cNvPicPr>
              <a:picLocks noChangeAspect="1"/>
            </p:cNvPicPr>
            <p:nvPr/>
          </p:nvPicPr>
          <p:blipFill>
            <a:blip r:embed="rId13"/>
            <a:srcRect l="21458" r="18777" b="10466"/>
            <a:stretch>
              <a:fillRect/>
            </a:stretch>
          </p:blipFill>
          <p:spPr>
            <a:xfrm>
              <a:off x="0" y="0"/>
              <a:ext cx="2894059" cy="2438838"/>
            </a:xfrm>
            <a:prstGeom prst="rect">
              <a:avLst/>
            </a:prstGeom>
          </p:spPr>
        </p:pic>
      </p:grpSp>
      <p:sp>
        <p:nvSpPr>
          <p:cNvPr id="49" name="AutoShape 43">
            <a:extLst>
              <a:ext uri="{FF2B5EF4-FFF2-40B4-BE49-F238E27FC236}">
                <a16:creationId xmlns:a16="http://schemas.microsoft.com/office/drawing/2014/main" id="{8D003069-61E5-541A-E186-074ED5BCFDCA}"/>
              </a:ext>
            </a:extLst>
          </p:cNvPr>
          <p:cNvSpPr/>
          <p:nvPr/>
        </p:nvSpPr>
        <p:spPr>
          <a:xfrm>
            <a:off x="1511189" y="670799"/>
            <a:ext cx="29121" cy="4081954"/>
          </a:xfrm>
          <a:prstGeom prst="line">
            <a:avLst/>
          </a:prstGeom>
          <a:ln w="38100" cap="flat">
            <a:solidFill>
              <a:schemeClr val="accent5">
                <a:lumMod val="60000"/>
                <a:lumOff val="40000"/>
              </a:schemeClr>
            </a:solidFill>
            <a:prstDash val="sysDot"/>
            <a:headEnd type="none" w="sm" len="sm"/>
            <a:tailEnd type="none" w="sm" len="sm"/>
          </a:ln>
        </p:spPr>
        <p:txBody>
          <a:bodyPr/>
          <a:lstStyle/>
          <a:p>
            <a:endParaRPr lang="en-US" sz="900" b="1" dirty="0">
              <a:solidFill>
                <a:schemeClr val="bg2"/>
              </a:solidFill>
            </a:endParaRPr>
          </a:p>
        </p:txBody>
      </p:sp>
      <p:sp>
        <p:nvSpPr>
          <p:cNvPr id="53" name="Google Shape;1098;p85">
            <a:extLst>
              <a:ext uri="{FF2B5EF4-FFF2-40B4-BE49-F238E27FC236}">
                <a16:creationId xmlns:a16="http://schemas.microsoft.com/office/drawing/2014/main" id="{4BE044C9-C67E-CFA5-D22D-BC5DEFD92C42}"/>
              </a:ext>
            </a:extLst>
          </p:cNvPr>
          <p:cNvSpPr/>
          <p:nvPr/>
        </p:nvSpPr>
        <p:spPr>
          <a:xfrm>
            <a:off x="1253625" y="2192276"/>
            <a:ext cx="615900" cy="215400"/>
          </a:xfrm>
          <a:prstGeom prst="rightArrow">
            <a:avLst>
              <a:gd name="adj1" fmla="val 50000"/>
              <a:gd name="adj2"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98;p85">
            <a:extLst>
              <a:ext uri="{FF2B5EF4-FFF2-40B4-BE49-F238E27FC236}">
                <a16:creationId xmlns:a16="http://schemas.microsoft.com/office/drawing/2014/main" id="{194E0226-30AE-8EA3-3955-2888F1F4C21B}"/>
              </a:ext>
            </a:extLst>
          </p:cNvPr>
          <p:cNvSpPr/>
          <p:nvPr/>
        </p:nvSpPr>
        <p:spPr>
          <a:xfrm>
            <a:off x="6992527" y="2107569"/>
            <a:ext cx="615900" cy="215400"/>
          </a:xfrm>
          <a:prstGeom prst="rightArrow">
            <a:avLst>
              <a:gd name="adj1" fmla="val 50000"/>
              <a:gd name="adj2"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98;p85">
            <a:extLst>
              <a:ext uri="{FF2B5EF4-FFF2-40B4-BE49-F238E27FC236}">
                <a16:creationId xmlns:a16="http://schemas.microsoft.com/office/drawing/2014/main" id="{EBC8D4F6-A312-D0F9-4360-5D9DB1072B67}"/>
              </a:ext>
            </a:extLst>
          </p:cNvPr>
          <p:cNvSpPr/>
          <p:nvPr/>
        </p:nvSpPr>
        <p:spPr>
          <a:xfrm>
            <a:off x="3548499" y="2106681"/>
            <a:ext cx="615900" cy="215400"/>
          </a:xfrm>
          <a:prstGeom prst="rightArrow">
            <a:avLst>
              <a:gd name="adj1" fmla="val 50000"/>
              <a:gd name="adj2"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98;p85">
            <a:extLst>
              <a:ext uri="{FF2B5EF4-FFF2-40B4-BE49-F238E27FC236}">
                <a16:creationId xmlns:a16="http://schemas.microsoft.com/office/drawing/2014/main" id="{C132ED91-A80E-F7D6-2ED8-1E3E88949C9F}"/>
              </a:ext>
            </a:extLst>
          </p:cNvPr>
          <p:cNvSpPr/>
          <p:nvPr/>
        </p:nvSpPr>
        <p:spPr>
          <a:xfrm rot="10800000">
            <a:off x="3507246" y="2389603"/>
            <a:ext cx="615900" cy="215400"/>
          </a:xfrm>
          <a:prstGeom prst="rightArrow">
            <a:avLst>
              <a:gd name="adj1" fmla="val 50000"/>
              <a:gd name="adj2"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98;p85">
            <a:extLst>
              <a:ext uri="{FF2B5EF4-FFF2-40B4-BE49-F238E27FC236}">
                <a16:creationId xmlns:a16="http://schemas.microsoft.com/office/drawing/2014/main" id="{6A5DAFC4-BDFE-437F-868D-8D79AC41632D}"/>
              </a:ext>
            </a:extLst>
          </p:cNvPr>
          <p:cNvSpPr/>
          <p:nvPr/>
        </p:nvSpPr>
        <p:spPr>
          <a:xfrm>
            <a:off x="5503121" y="2092353"/>
            <a:ext cx="615900" cy="215400"/>
          </a:xfrm>
          <a:prstGeom prst="rightArrow">
            <a:avLst>
              <a:gd name="adj1" fmla="val 50000"/>
              <a:gd name="adj2"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98;p85">
            <a:extLst>
              <a:ext uri="{FF2B5EF4-FFF2-40B4-BE49-F238E27FC236}">
                <a16:creationId xmlns:a16="http://schemas.microsoft.com/office/drawing/2014/main" id="{94F25286-FD0C-1F35-D57C-4364586AD39E}"/>
              </a:ext>
            </a:extLst>
          </p:cNvPr>
          <p:cNvSpPr/>
          <p:nvPr/>
        </p:nvSpPr>
        <p:spPr>
          <a:xfrm rot="10800000">
            <a:off x="5479196" y="2307753"/>
            <a:ext cx="615900" cy="215400"/>
          </a:xfrm>
          <a:prstGeom prst="rightArrow">
            <a:avLst>
              <a:gd name="adj1" fmla="val 50000"/>
              <a:gd name="adj2"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TextBox 58">
            <a:extLst>
              <a:ext uri="{FF2B5EF4-FFF2-40B4-BE49-F238E27FC236}">
                <a16:creationId xmlns:a16="http://schemas.microsoft.com/office/drawing/2014/main" id="{22565BA1-5C4A-A6E4-9AB1-3CC73ACD1D77}"/>
              </a:ext>
            </a:extLst>
          </p:cNvPr>
          <p:cNvSpPr txBox="1"/>
          <p:nvPr/>
        </p:nvSpPr>
        <p:spPr>
          <a:xfrm>
            <a:off x="-52056" y="2648580"/>
            <a:ext cx="1499719" cy="302006"/>
          </a:xfrm>
          <a:prstGeom prst="rect">
            <a:avLst/>
          </a:prstGeom>
          <a:noFill/>
        </p:spPr>
        <p:txBody>
          <a:bodyPr wrap="square">
            <a:spAutoFit/>
          </a:bodyPr>
          <a:lstStyle/>
          <a:p>
            <a:pPr algn="ctr">
              <a:lnSpc>
                <a:spcPts val="1680"/>
              </a:lnSpc>
            </a:pPr>
            <a:r>
              <a:rPr lang="en-US" sz="1200" b="1" dirty="0">
                <a:solidFill>
                  <a:schemeClr val="accent5"/>
                </a:solidFill>
                <a:latin typeface="Oswald" pitchFamily="2" charset="77"/>
              </a:rPr>
              <a:t>Local Host/Server</a:t>
            </a:r>
          </a:p>
        </p:txBody>
      </p:sp>
      <p:sp>
        <p:nvSpPr>
          <p:cNvPr id="60" name="Google Shape;1098;p85">
            <a:extLst>
              <a:ext uri="{FF2B5EF4-FFF2-40B4-BE49-F238E27FC236}">
                <a16:creationId xmlns:a16="http://schemas.microsoft.com/office/drawing/2014/main" id="{EE1A561A-CF0B-48ED-E04C-2FF4C76208B1}"/>
              </a:ext>
            </a:extLst>
          </p:cNvPr>
          <p:cNvSpPr/>
          <p:nvPr/>
        </p:nvSpPr>
        <p:spPr>
          <a:xfrm rot="16200000">
            <a:off x="442551" y="3271580"/>
            <a:ext cx="615900" cy="215400"/>
          </a:xfrm>
          <a:prstGeom prst="rightArrow">
            <a:avLst>
              <a:gd name="adj1" fmla="val 50000"/>
              <a:gd name="adj2"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98;p85">
            <a:extLst>
              <a:ext uri="{FF2B5EF4-FFF2-40B4-BE49-F238E27FC236}">
                <a16:creationId xmlns:a16="http://schemas.microsoft.com/office/drawing/2014/main" id="{7BD9B9A5-F4D9-E5CA-B1CC-CEBC6D53397F}"/>
              </a:ext>
            </a:extLst>
          </p:cNvPr>
          <p:cNvSpPr/>
          <p:nvPr/>
        </p:nvSpPr>
        <p:spPr>
          <a:xfrm rot="16200000">
            <a:off x="4498271" y="3098610"/>
            <a:ext cx="758203" cy="272448"/>
          </a:xfrm>
          <a:prstGeom prst="rightArrow">
            <a:avLst>
              <a:gd name="adj1" fmla="val 50000"/>
              <a:gd name="adj2"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98;p85">
            <a:extLst>
              <a:ext uri="{FF2B5EF4-FFF2-40B4-BE49-F238E27FC236}">
                <a16:creationId xmlns:a16="http://schemas.microsoft.com/office/drawing/2014/main" id="{1DF57599-13A6-B7C9-55EE-732DA87A0210}"/>
              </a:ext>
            </a:extLst>
          </p:cNvPr>
          <p:cNvSpPr/>
          <p:nvPr/>
        </p:nvSpPr>
        <p:spPr>
          <a:xfrm rot="5400000">
            <a:off x="2336015" y="1574736"/>
            <a:ext cx="502433" cy="205871"/>
          </a:xfrm>
          <a:prstGeom prst="rightArrow">
            <a:avLst>
              <a:gd name="adj1" fmla="val 50000"/>
              <a:gd name="adj2"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98;p85">
            <a:extLst>
              <a:ext uri="{FF2B5EF4-FFF2-40B4-BE49-F238E27FC236}">
                <a16:creationId xmlns:a16="http://schemas.microsoft.com/office/drawing/2014/main" id="{84946C7E-8B37-26AA-8CC6-90C05C102FC3}"/>
              </a:ext>
            </a:extLst>
          </p:cNvPr>
          <p:cNvSpPr/>
          <p:nvPr/>
        </p:nvSpPr>
        <p:spPr>
          <a:xfrm rot="5400000">
            <a:off x="4537752" y="1397797"/>
            <a:ext cx="615900" cy="215400"/>
          </a:xfrm>
          <a:prstGeom prst="rightArrow">
            <a:avLst>
              <a:gd name="adj1" fmla="val 50000"/>
              <a:gd name="adj2"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098;p85">
            <a:extLst>
              <a:ext uri="{FF2B5EF4-FFF2-40B4-BE49-F238E27FC236}">
                <a16:creationId xmlns:a16="http://schemas.microsoft.com/office/drawing/2014/main" id="{0E45C065-BDCD-202E-AE1F-4A3F8C8BD0FF}"/>
              </a:ext>
            </a:extLst>
          </p:cNvPr>
          <p:cNvSpPr/>
          <p:nvPr/>
        </p:nvSpPr>
        <p:spPr>
          <a:xfrm rot="2723917">
            <a:off x="6730049" y="2879191"/>
            <a:ext cx="1076653" cy="225177"/>
          </a:xfrm>
          <a:prstGeom prst="rightArrow">
            <a:avLst>
              <a:gd name="adj1" fmla="val 50000"/>
              <a:gd name="adj2"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098;p85">
            <a:extLst>
              <a:ext uri="{FF2B5EF4-FFF2-40B4-BE49-F238E27FC236}">
                <a16:creationId xmlns:a16="http://schemas.microsoft.com/office/drawing/2014/main" id="{1223CF49-6624-1CB1-777C-69A17668F89A}"/>
              </a:ext>
            </a:extLst>
          </p:cNvPr>
          <p:cNvSpPr/>
          <p:nvPr/>
        </p:nvSpPr>
        <p:spPr>
          <a:xfrm rot="19136704">
            <a:off x="6708322" y="1419433"/>
            <a:ext cx="1076653" cy="225177"/>
          </a:xfrm>
          <a:prstGeom prst="rightArrow">
            <a:avLst>
              <a:gd name="adj1" fmla="val 50000"/>
              <a:gd name="adj2"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632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418"/>
        <p:cNvGrpSpPr/>
        <p:nvPr/>
      </p:nvGrpSpPr>
      <p:grpSpPr>
        <a:xfrm>
          <a:off x="0" y="0"/>
          <a:ext cx="0" cy="0"/>
          <a:chOff x="0" y="0"/>
          <a:chExt cx="0" cy="0"/>
        </a:xfrm>
      </p:grpSpPr>
      <p:sp>
        <p:nvSpPr>
          <p:cNvPr id="50" name="TextBox 49">
            <a:extLst>
              <a:ext uri="{FF2B5EF4-FFF2-40B4-BE49-F238E27FC236}">
                <a16:creationId xmlns:a16="http://schemas.microsoft.com/office/drawing/2014/main" id="{74E511E8-4B9D-D30A-F0C7-C9F9F8E95273}"/>
              </a:ext>
            </a:extLst>
          </p:cNvPr>
          <p:cNvSpPr txBox="1"/>
          <p:nvPr/>
        </p:nvSpPr>
        <p:spPr>
          <a:xfrm>
            <a:off x="331105" y="136022"/>
            <a:ext cx="3047095" cy="523220"/>
          </a:xfrm>
          <a:prstGeom prst="rect">
            <a:avLst/>
          </a:prstGeom>
          <a:noFill/>
        </p:spPr>
        <p:txBody>
          <a:bodyPr wrap="square">
            <a:spAutoFit/>
          </a:bodyPr>
          <a:lstStyle/>
          <a:p>
            <a:r>
              <a:rPr lang="en" sz="2800" b="1" dirty="0">
                <a:solidFill>
                  <a:schemeClr val="accent5"/>
                </a:solidFill>
                <a:latin typeface="Oswald" pitchFamily="2" charset="77"/>
              </a:rPr>
              <a:t>THE DIKW MODEL</a:t>
            </a:r>
            <a:endParaRPr lang="en-US" sz="2800" b="1" dirty="0">
              <a:solidFill>
                <a:schemeClr val="accent5"/>
              </a:solidFill>
              <a:latin typeface="Oswald" pitchFamily="2" charset="77"/>
            </a:endParaRPr>
          </a:p>
        </p:txBody>
      </p:sp>
      <p:graphicFrame>
        <p:nvGraphicFramePr>
          <p:cNvPr id="2" name="Diagram 1">
            <a:extLst>
              <a:ext uri="{FF2B5EF4-FFF2-40B4-BE49-F238E27FC236}">
                <a16:creationId xmlns:a16="http://schemas.microsoft.com/office/drawing/2014/main" id="{CB7B8EFC-C46C-AC26-8F71-DFA8AF3882FC}"/>
              </a:ext>
            </a:extLst>
          </p:cNvPr>
          <p:cNvGraphicFramePr/>
          <p:nvPr>
            <p:extLst>
              <p:ext uri="{D42A27DB-BD31-4B8C-83A1-F6EECF244321}">
                <p14:modId xmlns:p14="http://schemas.microsoft.com/office/powerpoint/2010/main" val="2253435047"/>
              </p:ext>
            </p:extLst>
          </p:nvPr>
        </p:nvGraphicFramePr>
        <p:xfrm>
          <a:off x="482600" y="136022"/>
          <a:ext cx="8191500" cy="4874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AC8834F0-37A9-539E-498A-6A271964D2FB}"/>
              </a:ext>
            </a:extLst>
          </p:cNvPr>
          <p:cNvCxnSpPr>
            <a:cxnSpLocks/>
          </p:cNvCxnSpPr>
          <p:nvPr/>
        </p:nvCxnSpPr>
        <p:spPr>
          <a:xfrm flipV="1">
            <a:off x="469900" y="133350"/>
            <a:ext cx="3924301" cy="473075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14" name="Straight Arrow Connector 13">
            <a:extLst>
              <a:ext uri="{FF2B5EF4-FFF2-40B4-BE49-F238E27FC236}">
                <a16:creationId xmlns:a16="http://schemas.microsoft.com/office/drawing/2014/main" id="{7B6B19A0-9AFB-6AD2-77C6-44101D3B2C2A}"/>
              </a:ext>
            </a:extLst>
          </p:cNvPr>
          <p:cNvCxnSpPr>
            <a:cxnSpLocks/>
          </p:cNvCxnSpPr>
          <p:nvPr/>
        </p:nvCxnSpPr>
        <p:spPr>
          <a:xfrm flipH="1" flipV="1">
            <a:off x="4749800" y="133350"/>
            <a:ext cx="4063095" cy="4874128"/>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938344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103"/>
          <p:cNvSpPr txBox="1">
            <a:spLocks noGrp="1"/>
          </p:cNvSpPr>
          <p:nvPr>
            <p:ph type="title"/>
          </p:nvPr>
        </p:nvSpPr>
        <p:spPr>
          <a:xfrm>
            <a:off x="4149969" y="254000"/>
            <a:ext cx="4262511" cy="4218609"/>
          </a:xfrm>
          <a:prstGeom prst="rect">
            <a:avLst/>
          </a:prstGeom>
        </p:spPr>
        <p:txBody>
          <a:bodyPr spcFirstLastPara="1" wrap="square" lIns="91425" tIns="91425" rIns="91425" bIns="91425" anchor="ctr" anchorCtr="0">
            <a:noAutofit/>
          </a:bodyPr>
          <a:lstStyle/>
          <a:p>
            <a:pPr lvl="2">
              <a:lnSpc>
                <a:spcPct val="150000"/>
              </a:lnSpc>
            </a:pPr>
            <a:r>
              <a:rPr lang="en" sz="3600" b="1" dirty="0">
                <a:solidFill>
                  <a:schemeClr val="accent5"/>
                </a:solidFill>
                <a:latin typeface="Oswald" pitchFamily="2" charset="77"/>
              </a:rPr>
              <a:t>TEMPORAL ANALYSIS</a:t>
            </a:r>
            <a:endParaRPr lang="en-US" sz="3600" b="1" dirty="0">
              <a:solidFill>
                <a:schemeClr val="accent5"/>
              </a:solidFill>
              <a:latin typeface="Oswald" pitchFamily="2" charset="77"/>
            </a:endParaRPr>
          </a:p>
        </p:txBody>
      </p:sp>
      <p:pic>
        <p:nvPicPr>
          <p:cNvPr id="2052" name="Picture 4" descr="Time - Free business and finance icons">
            <a:extLst>
              <a:ext uri="{FF2B5EF4-FFF2-40B4-BE49-F238E27FC236}">
                <a16:creationId xmlns:a16="http://schemas.microsoft.com/office/drawing/2014/main" id="{3F246994-591E-7076-7BB1-60DAC380F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4" y="1319726"/>
            <a:ext cx="2680774" cy="268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016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Dashboard 1">
            <a:extLst>
              <a:ext uri="{FF2B5EF4-FFF2-40B4-BE49-F238E27FC236}">
                <a16:creationId xmlns:a16="http://schemas.microsoft.com/office/drawing/2014/main" id="{233827E0-5238-43C0-BBBB-BE2AB88D5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51221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EconomicsDynamicsDashboard">
            <a:extLst>
              <a:ext uri="{FF2B5EF4-FFF2-40B4-BE49-F238E27FC236}">
                <a16:creationId xmlns:a16="http://schemas.microsoft.com/office/drawing/2014/main" id="{A678835A-97AE-4C72-B44F-ED1635B5B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418"/>
        <p:cNvGrpSpPr/>
        <p:nvPr/>
      </p:nvGrpSpPr>
      <p:grpSpPr>
        <a:xfrm>
          <a:off x="0" y="0"/>
          <a:ext cx="0" cy="0"/>
          <a:chOff x="0" y="0"/>
          <a:chExt cx="0" cy="0"/>
        </a:xfrm>
      </p:grpSpPr>
      <p:pic>
        <p:nvPicPr>
          <p:cNvPr id="16" name="Picture 15">
            <a:extLst>
              <a:ext uri="{FF2B5EF4-FFF2-40B4-BE49-F238E27FC236}">
                <a16:creationId xmlns:a16="http://schemas.microsoft.com/office/drawing/2014/main" id="{732F6843-D367-DC9D-9EDD-BB96D2FA08B5}"/>
              </a:ext>
            </a:extLst>
          </p:cNvPr>
          <p:cNvPicPr>
            <a:picLocks noChangeAspect="1"/>
          </p:cNvPicPr>
          <p:nvPr/>
        </p:nvPicPr>
        <p:blipFill>
          <a:blip r:embed="rId3"/>
          <a:stretch>
            <a:fillRect/>
          </a:stretch>
        </p:blipFill>
        <p:spPr>
          <a:xfrm>
            <a:off x="127000" y="64292"/>
            <a:ext cx="8911213" cy="4926808"/>
          </a:xfrm>
          <a:prstGeom prst="rect">
            <a:avLst/>
          </a:prstGeom>
        </p:spPr>
      </p:pic>
    </p:spTree>
    <p:extLst>
      <p:ext uri="{BB962C8B-B14F-4D97-AF65-F5344CB8AC3E}">
        <p14:creationId xmlns:p14="http://schemas.microsoft.com/office/powerpoint/2010/main" val="4270464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103"/>
          <p:cNvSpPr txBox="1">
            <a:spLocks noGrp="1"/>
          </p:cNvSpPr>
          <p:nvPr>
            <p:ph type="title"/>
          </p:nvPr>
        </p:nvSpPr>
        <p:spPr>
          <a:xfrm>
            <a:off x="4867936" y="282135"/>
            <a:ext cx="4262511" cy="4218609"/>
          </a:xfrm>
          <a:prstGeom prst="rect">
            <a:avLst/>
          </a:prstGeom>
        </p:spPr>
        <p:txBody>
          <a:bodyPr spcFirstLastPara="1" wrap="square" lIns="91425" tIns="91425" rIns="91425" bIns="91425" anchor="ctr" anchorCtr="0">
            <a:noAutofit/>
          </a:bodyPr>
          <a:lstStyle/>
          <a:p>
            <a:pPr lvl="2">
              <a:lnSpc>
                <a:spcPct val="150000"/>
              </a:lnSpc>
            </a:pPr>
            <a:r>
              <a:rPr lang="en" sz="3600" b="1" dirty="0">
                <a:solidFill>
                  <a:schemeClr val="accent5"/>
                </a:solidFill>
                <a:latin typeface="Oswald" pitchFamily="2" charset="77"/>
              </a:rPr>
              <a:t>GEOSPATIAL  ANALYSIS</a:t>
            </a:r>
            <a:endParaRPr lang="en-US" sz="3600" b="1" dirty="0">
              <a:solidFill>
                <a:schemeClr val="accent5"/>
              </a:solidFill>
              <a:latin typeface="Oswald" pitchFamily="2" charset="77"/>
            </a:endParaRPr>
          </a:p>
        </p:txBody>
      </p:sp>
      <p:pic>
        <p:nvPicPr>
          <p:cNvPr id="8194" name="Picture 2" descr="Gis icon hi-res stock photography and images - Alamy">
            <a:extLst>
              <a:ext uri="{FF2B5EF4-FFF2-40B4-BE49-F238E27FC236}">
                <a16:creationId xmlns:a16="http://schemas.microsoft.com/office/drawing/2014/main" id="{D765DFD6-F98F-112B-4DAA-E16C1A11FE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17" t="13044" r="-1181" b="17981"/>
          <a:stretch/>
        </p:blipFill>
        <p:spPr bwMode="auto">
          <a:xfrm>
            <a:off x="591358" y="1348643"/>
            <a:ext cx="3980642" cy="299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592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Dashboard 1">
            <a:extLst>
              <a:ext uri="{FF2B5EF4-FFF2-40B4-BE49-F238E27FC236}">
                <a16:creationId xmlns:a16="http://schemas.microsoft.com/office/drawing/2014/main" id="{3D809E6C-9E64-47BA-AFE1-E8018C50B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031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alesTrendsForCondo">
            <a:extLst>
              <a:ext uri="{FF2B5EF4-FFF2-40B4-BE49-F238E27FC236}">
                <a16:creationId xmlns:a16="http://schemas.microsoft.com/office/drawing/2014/main" id="{A2575C05-856E-4596-9C24-A19B513A2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058750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50" name="TextBox 49">
            <a:extLst>
              <a:ext uri="{FF2B5EF4-FFF2-40B4-BE49-F238E27FC236}">
                <a16:creationId xmlns:a16="http://schemas.microsoft.com/office/drawing/2014/main" id="{74E511E8-4B9D-D30A-F0C7-C9F9F8E95273}"/>
              </a:ext>
            </a:extLst>
          </p:cNvPr>
          <p:cNvSpPr txBox="1"/>
          <p:nvPr/>
        </p:nvSpPr>
        <p:spPr>
          <a:xfrm>
            <a:off x="2335241" y="171353"/>
            <a:ext cx="4317095" cy="523220"/>
          </a:xfrm>
          <a:prstGeom prst="rect">
            <a:avLst/>
          </a:prstGeom>
          <a:noFill/>
        </p:spPr>
        <p:txBody>
          <a:bodyPr wrap="square">
            <a:spAutoFit/>
          </a:bodyPr>
          <a:lstStyle/>
          <a:p>
            <a:pPr algn="ctr"/>
            <a:r>
              <a:rPr lang="en" sz="2800" b="1" u="sng" dirty="0">
                <a:solidFill>
                  <a:schemeClr val="accent5"/>
                </a:solidFill>
                <a:latin typeface="Oswald" pitchFamily="2" charset="77"/>
              </a:rPr>
              <a:t>DATA SCIENCE PROCESS</a:t>
            </a:r>
            <a:endParaRPr lang="en-US" sz="2800" b="1" u="sng" dirty="0">
              <a:solidFill>
                <a:schemeClr val="accent5"/>
              </a:solidFill>
              <a:latin typeface="Oswald" pitchFamily="2" charset="77"/>
            </a:endParaRPr>
          </a:p>
        </p:txBody>
      </p:sp>
      <p:pic>
        <p:nvPicPr>
          <p:cNvPr id="1026" name="Picture 2" descr="Data collection Generic color fill icon">
            <a:extLst>
              <a:ext uri="{FF2B5EF4-FFF2-40B4-BE49-F238E27FC236}">
                <a16:creationId xmlns:a16="http://schemas.microsoft.com/office/drawing/2014/main" id="{75AB121F-8F86-15AE-AB9C-03CC074B2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487" y="1890401"/>
            <a:ext cx="922515" cy="9225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 processing - Free computer icons">
            <a:extLst>
              <a:ext uri="{FF2B5EF4-FFF2-40B4-BE49-F238E27FC236}">
                <a16:creationId xmlns:a16="http://schemas.microsoft.com/office/drawing/2014/main" id="{134ED997-FFE8-9728-60C0-EB3C23ECA7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569" y="1934002"/>
            <a:ext cx="779526" cy="7795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 analysis - Free seo and web icons">
            <a:extLst>
              <a:ext uri="{FF2B5EF4-FFF2-40B4-BE49-F238E27FC236}">
                <a16:creationId xmlns:a16="http://schemas.microsoft.com/office/drawing/2014/main" id="{4717E317-8B8C-68E0-1E5D-EAE20818AA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2374" y="1966932"/>
            <a:ext cx="826236" cy="8262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lgorithm Generic Flat icon">
            <a:extLst>
              <a:ext uri="{FF2B5EF4-FFF2-40B4-BE49-F238E27FC236}">
                <a16:creationId xmlns:a16="http://schemas.microsoft.com/office/drawing/2014/main" id="{1CB182A9-2A6E-6C2D-81EE-12B0C9D4EF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4796" y="2598288"/>
            <a:ext cx="779526" cy="7795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AC27B02-4D04-9C96-7050-EAFBA1BC4EFC}"/>
              </a:ext>
            </a:extLst>
          </p:cNvPr>
          <p:cNvSpPr txBox="1"/>
          <p:nvPr/>
        </p:nvSpPr>
        <p:spPr>
          <a:xfrm>
            <a:off x="1698778" y="1601162"/>
            <a:ext cx="1311932" cy="307777"/>
          </a:xfrm>
          <a:prstGeom prst="rect">
            <a:avLst/>
          </a:prstGeom>
          <a:noFill/>
        </p:spPr>
        <p:txBody>
          <a:bodyPr wrap="square">
            <a:spAutoFit/>
          </a:bodyPr>
          <a:lstStyle/>
          <a:p>
            <a:pPr algn="ctr"/>
            <a:r>
              <a:rPr lang="en" b="1" dirty="0">
                <a:solidFill>
                  <a:schemeClr val="tx1"/>
                </a:solidFill>
                <a:latin typeface="Oswald" pitchFamily="2" charset="77"/>
              </a:rPr>
              <a:t>Collect Data</a:t>
            </a:r>
            <a:endParaRPr lang="en-US" b="1" dirty="0">
              <a:solidFill>
                <a:schemeClr val="tx1"/>
              </a:solidFill>
              <a:latin typeface="Oswald" pitchFamily="2" charset="77"/>
            </a:endParaRPr>
          </a:p>
        </p:txBody>
      </p:sp>
      <p:sp>
        <p:nvSpPr>
          <p:cNvPr id="3" name="TextBox 2">
            <a:extLst>
              <a:ext uri="{FF2B5EF4-FFF2-40B4-BE49-F238E27FC236}">
                <a16:creationId xmlns:a16="http://schemas.microsoft.com/office/drawing/2014/main" id="{29FE59EE-F12A-F37F-663A-9EDF9F66CA27}"/>
              </a:ext>
            </a:extLst>
          </p:cNvPr>
          <p:cNvSpPr txBox="1"/>
          <p:nvPr/>
        </p:nvSpPr>
        <p:spPr>
          <a:xfrm>
            <a:off x="3252864" y="1594684"/>
            <a:ext cx="1258293" cy="307777"/>
          </a:xfrm>
          <a:prstGeom prst="rect">
            <a:avLst/>
          </a:prstGeom>
          <a:noFill/>
        </p:spPr>
        <p:txBody>
          <a:bodyPr wrap="square">
            <a:spAutoFit/>
          </a:bodyPr>
          <a:lstStyle/>
          <a:p>
            <a:pPr algn="ctr"/>
            <a:r>
              <a:rPr lang="en" b="1" dirty="0">
                <a:solidFill>
                  <a:schemeClr val="tx1"/>
                </a:solidFill>
                <a:latin typeface="Oswald" pitchFamily="2" charset="77"/>
              </a:rPr>
              <a:t>Process Data</a:t>
            </a:r>
            <a:endParaRPr lang="en-US" b="1" dirty="0">
              <a:solidFill>
                <a:schemeClr val="tx1"/>
              </a:solidFill>
              <a:latin typeface="Oswald" pitchFamily="2" charset="77"/>
            </a:endParaRPr>
          </a:p>
        </p:txBody>
      </p:sp>
      <p:sp>
        <p:nvSpPr>
          <p:cNvPr id="4" name="TextBox 3">
            <a:extLst>
              <a:ext uri="{FF2B5EF4-FFF2-40B4-BE49-F238E27FC236}">
                <a16:creationId xmlns:a16="http://schemas.microsoft.com/office/drawing/2014/main" id="{1BB85D33-7DEA-E7F5-EDDC-D6E9E9F6C1FA}"/>
              </a:ext>
            </a:extLst>
          </p:cNvPr>
          <p:cNvSpPr txBox="1"/>
          <p:nvPr/>
        </p:nvSpPr>
        <p:spPr>
          <a:xfrm flipH="1">
            <a:off x="4742133" y="1569648"/>
            <a:ext cx="1416870" cy="307777"/>
          </a:xfrm>
          <a:prstGeom prst="rect">
            <a:avLst/>
          </a:prstGeom>
          <a:noFill/>
        </p:spPr>
        <p:txBody>
          <a:bodyPr wrap="square">
            <a:spAutoFit/>
          </a:bodyPr>
          <a:lstStyle/>
          <a:p>
            <a:pPr algn="ctr"/>
            <a:r>
              <a:rPr lang="en" b="1" dirty="0">
                <a:solidFill>
                  <a:schemeClr val="tx1"/>
                </a:solidFill>
                <a:latin typeface="Oswald" pitchFamily="2" charset="77"/>
              </a:rPr>
              <a:t>Analyze Data</a:t>
            </a:r>
            <a:endParaRPr lang="en-US" b="1" dirty="0">
              <a:solidFill>
                <a:schemeClr val="tx1"/>
              </a:solidFill>
              <a:latin typeface="Oswald" pitchFamily="2" charset="77"/>
            </a:endParaRPr>
          </a:p>
        </p:txBody>
      </p:sp>
      <p:sp>
        <p:nvSpPr>
          <p:cNvPr id="5" name="TextBox 4">
            <a:extLst>
              <a:ext uri="{FF2B5EF4-FFF2-40B4-BE49-F238E27FC236}">
                <a16:creationId xmlns:a16="http://schemas.microsoft.com/office/drawing/2014/main" id="{C9394ADC-07A2-241F-6840-2498971DFFAA}"/>
              </a:ext>
            </a:extLst>
          </p:cNvPr>
          <p:cNvSpPr txBox="1"/>
          <p:nvPr/>
        </p:nvSpPr>
        <p:spPr>
          <a:xfrm>
            <a:off x="7955131" y="2046956"/>
            <a:ext cx="1120382" cy="523220"/>
          </a:xfrm>
          <a:prstGeom prst="rect">
            <a:avLst/>
          </a:prstGeom>
          <a:noFill/>
        </p:spPr>
        <p:txBody>
          <a:bodyPr wrap="square">
            <a:spAutoFit/>
          </a:bodyPr>
          <a:lstStyle/>
          <a:p>
            <a:pPr algn="ctr"/>
            <a:r>
              <a:rPr lang="en" b="1" dirty="0">
                <a:solidFill>
                  <a:schemeClr val="tx1"/>
                </a:solidFill>
                <a:latin typeface="Oswald" pitchFamily="2" charset="77"/>
              </a:rPr>
              <a:t>Models &amp; </a:t>
            </a:r>
          </a:p>
          <a:p>
            <a:pPr algn="ctr"/>
            <a:r>
              <a:rPr lang="en" b="1" dirty="0">
                <a:solidFill>
                  <a:schemeClr val="tx1"/>
                </a:solidFill>
                <a:latin typeface="Oswald" pitchFamily="2" charset="77"/>
              </a:rPr>
              <a:t>Algorithms</a:t>
            </a:r>
            <a:endParaRPr lang="en-US" b="1" dirty="0">
              <a:solidFill>
                <a:schemeClr val="tx1"/>
              </a:solidFill>
              <a:latin typeface="Oswald" pitchFamily="2" charset="77"/>
            </a:endParaRPr>
          </a:p>
        </p:txBody>
      </p:sp>
      <p:pic>
        <p:nvPicPr>
          <p:cNvPr id="1034" name="Picture 10" descr="Insight - Free business icons">
            <a:extLst>
              <a:ext uri="{FF2B5EF4-FFF2-40B4-BE49-F238E27FC236}">
                <a16:creationId xmlns:a16="http://schemas.microsoft.com/office/drawing/2014/main" id="{E62C8846-34FA-0284-7407-235876AF2B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9773" y="734752"/>
            <a:ext cx="814588" cy="814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FC8DF02-906F-C044-1617-C4BF439070D5}"/>
              </a:ext>
            </a:extLst>
          </p:cNvPr>
          <p:cNvSpPr txBox="1"/>
          <p:nvPr/>
        </p:nvSpPr>
        <p:spPr>
          <a:xfrm flipH="1">
            <a:off x="7271387" y="441947"/>
            <a:ext cx="929414" cy="307777"/>
          </a:xfrm>
          <a:prstGeom prst="rect">
            <a:avLst/>
          </a:prstGeom>
          <a:noFill/>
        </p:spPr>
        <p:txBody>
          <a:bodyPr wrap="square">
            <a:spAutoFit/>
          </a:bodyPr>
          <a:lstStyle/>
          <a:p>
            <a:pPr algn="ctr"/>
            <a:r>
              <a:rPr lang="en" b="1" dirty="0">
                <a:solidFill>
                  <a:schemeClr val="tx1"/>
                </a:solidFill>
                <a:latin typeface="Oswald" pitchFamily="2" charset="77"/>
              </a:rPr>
              <a:t>Insights</a:t>
            </a:r>
            <a:endParaRPr lang="en-US" b="1" dirty="0">
              <a:solidFill>
                <a:schemeClr val="tx1"/>
              </a:solidFill>
              <a:latin typeface="Oswald" pitchFamily="2" charset="77"/>
            </a:endParaRPr>
          </a:p>
        </p:txBody>
      </p:sp>
      <p:pic>
        <p:nvPicPr>
          <p:cNvPr id="1036" name="Picture 12" descr="Communication - Free communications icons">
            <a:extLst>
              <a:ext uri="{FF2B5EF4-FFF2-40B4-BE49-F238E27FC236}">
                <a16:creationId xmlns:a16="http://schemas.microsoft.com/office/drawing/2014/main" id="{AC652866-1534-9F41-E472-22B561845D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8366" y="4224437"/>
            <a:ext cx="826237" cy="8262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9D5152-2BD0-6C08-6725-514F039FDFD3}"/>
              </a:ext>
            </a:extLst>
          </p:cNvPr>
          <p:cNvSpPr txBox="1"/>
          <p:nvPr/>
        </p:nvSpPr>
        <p:spPr>
          <a:xfrm flipH="1">
            <a:off x="3901210" y="3663694"/>
            <a:ext cx="2340547" cy="523220"/>
          </a:xfrm>
          <a:prstGeom prst="rect">
            <a:avLst/>
          </a:prstGeom>
          <a:noFill/>
        </p:spPr>
        <p:txBody>
          <a:bodyPr wrap="square">
            <a:spAutoFit/>
          </a:bodyPr>
          <a:lstStyle/>
          <a:p>
            <a:pPr algn="ctr"/>
            <a:r>
              <a:rPr lang="en" b="1" dirty="0">
                <a:solidFill>
                  <a:schemeClr val="tx1"/>
                </a:solidFill>
                <a:latin typeface="Oswald" pitchFamily="2" charset="77"/>
              </a:rPr>
              <a:t>Communicate , Report , Visualize</a:t>
            </a:r>
            <a:endParaRPr lang="en-US" b="1" dirty="0">
              <a:solidFill>
                <a:schemeClr val="tx1"/>
              </a:solidFill>
              <a:latin typeface="Oswald" pitchFamily="2" charset="77"/>
            </a:endParaRPr>
          </a:p>
        </p:txBody>
      </p:sp>
      <p:pic>
        <p:nvPicPr>
          <p:cNvPr id="1038" name="Picture 14" descr="Decision making - Free people icons">
            <a:extLst>
              <a:ext uri="{FF2B5EF4-FFF2-40B4-BE49-F238E27FC236}">
                <a16:creationId xmlns:a16="http://schemas.microsoft.com/office/drawing/2014/main" id="{C8DA145E-3652-EC30-5E95-DE0F40568B8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9795" y="4173158"/>
            <a:ext cx="963226" cy="9632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EF9B2C4-5845-0700-88C8-FA9421165E5F}"/>
              </a:ext>
            </a:extLst>
          </p:cNvPr>
          <p:cNvSpPr txBox="1"/>
          <p:nvPr/>
        </p:nvSpPr>
        <p:spPr>
          <a:xfrm flipH="1">
            <a:off x="7910667" y="3766973"/>
            <a:ext cx="929413" cy="738664"/>
          </a:xfrm>
          <a:prstGeom prst="rect">
            <a:avLst/>
          </a:prstGeom>
          <a:noFill/>
        </p:spPr>
        <p:txBody>
          <a:bodyPr wrap="square">
            <a:spAutoFit/>
          </a:bodyPr>
          <a:lstStyle/>
          <a:p>
            <a:pPr algn="ctr"/>
            <a:r>
              <a:rPr lang="en-US" b="1" dirty="0">
                <a:solidFill>
                  <a:schemeClr val="tx1"/>
                </a:solidFill>
                <a:latin typeface="Oswald" pitchFamily="2" charset="77"/>
              </a:rPr>
              <a:t>M</a:t>
            </a:r>
            <a:r>
              <a:rPr lang="en" b="1" dirty="0" err="1">
                <a:solidFill>
                  <a:schemeClr val="tx1"/>
                </a:solidFill>
                <a:latin typeface="Oswald" pitchFamily="2" charset="77"/>
              </a:rPr>
              <a:t>ake</a:t>
            </a:r>
            <a:r>
              <a:rPr lang="en" b="1" dirty="0">
                <a:solidFill>
                  <a:schemeClr val="tx1"/>
                </a:solidFill>
                <a:latin typeface="Oswald" pitchFamily="2" charset="77"/>
              </a:rPr>
              <a:t> Decisions</a:t>
            </a:r>
          </a:p>
          <a:p>
            <a:endParaRPr lang="en-US" b="1" dirty="0">
              <a:solidFill>
                <a:schemeClr val="tx1"/>
              </a:solidFill>
              <a:latin typeface="Oswald" pitchFamily="2" charset="77"/>
            </a:endParaRPr>
          </a:p>
        </p:txBody>
      </p:sp>
      <p:pic>
        <p:nvPicPr>
          <p:cNvPr id="1040" name="Picture 16" descr="Image result for earth icon png">
            <a:extLst>
              <a:ext uri="{FF2B5EF4-FFF2-40B4-BE49-F238E27FC236}">
                <a16:creationId xmlns:a16="http://schemas.microsoft.com/office/drawing/2014/main" id="{989BB3AF-5244-6E41-C833-8F08DF3ABFD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49" t="6009" r="6549" b="7136"/>
          <a:stretch/>
        </p:blipFill>
        <p:spPr bwMode="auto">
          <a:xfrm>
            <a:off x="144264" y="2005791"/>
            <a:ext cx="922988" cy="87102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FB1D4FB-A2FD-2E48-438F-53550C485E6E}"/>
              </a:ext>
            </a:extLst>
          </p:cNvPr>
          <p:cNvSpPr txBox="1"/>
          <p:nvPr/>
        </p:nvSpPr>
        <p:spPr>
          <a:xfrm>
            <a:off x="144264" y="1613402"/>
            <a:ext cx="1060240" cy="307777"/>
          </a:xfrm>
          <a:prstGeom prst="rect">
            <a:avLst/>
          </a:prstGeom>
          <a:noFill/>
        </p:spPr>
        <p:txBody>
          <a:bodyPr wrap="square">
            <a:spAutoFit/>
          </a:bodyPr>
          <a:lstStyle/>
          <a:p>
            <a:pPr algn="ctr"/>
            <a:r>
              <a:rPr lang="en" b="1" dirty="0">
                <a:solidFill>
                  <a:schemeClr val="tx1"/>
                </a:solidFill>
                <a:latin typeface="Oswald" pitchFamily="2" charset="77"/>
              </a:rPr>
              <a:t>Real World</a:t>
            </a:r>
            <a:endParaRPr lang="en-US" b="1" dirty="0">
              <a:solidFill>
                <a:schemeClr val="tx1"/>
              </a:solidFill>
              <a:latin typeface="Oswald" pitchFamily="2" charset="77"/>
            </a:endParaRPr>
          </a:p>
        </p:txBody>
      </p:sp>
      <p:sp>
        <p:nvSpPr>
          <p:cNvPr id="10" name="TextBox 9">
            <a:extLst>
              <a:ext uri="{FF2B5EF4-FFF2-40B4-BE49-F238E27FC236}">
                <a16:creationId xmlns:a16="http://schemas.microsoft.com/office/drawing/2014/main" id="{BF269B0D-84CC-7A3D-7218-0267332F53BF}"/>
              </a:ext>
            </a:extLst>
          </p:cNvPr>
          <p:cNvSpPr txBox="1"/>
          <p:nvPr/>
        </p:nvSpPr>
        <p:spPr>
          <a:xfrm flipH="1">
            <a:off x="7407870" y="1582624"/>
            <a:ext cx="776996" cy="307777"/>
          </a:xfrm>
          <a:prstGeom prst="rect">
            <a:avLst/>
          </a:prstGeom>
          <a:noFill/>
        </p:spPr>
        <p:txBody>
          <a:bodyPr wrap="square">
            <a:spAutoFit/>
          </a:bodyPr>
          <a:lstStyle/>
          <a:p>
            <a:pPr algn="ctr"/>
            <a:r>
              <a:rPr lang="en" b="1" dirty="0">
                <a:solidFill>
                  <a:schemeClr val="tx1"/>
                </a:solidFill>
                <a:latin typeface="Oswald" pitchFamily="2" charset="77"/>
              </a:rPr>
              <a:t>EDA</a:t>
            </a:r>
            <a:endParaRPr lang="en-US" b="1" dirty="0">
              <a:solidFill>
                <a:schemeClr val="tx1"/>
              </a:solidFill>
              <a:latin typeface="Oswald" pitchFamily="2" charset="77"/>
            </a:endParaRPr>
          </a:p>
        </p:txBody>
      </p:sp>
      <p:pic>
        <p:nvPicPr>
          <p:cNvPr id="1042" name="Picture 18" descr="See related image detail. Chain, chain management, conveyor, deliverable, delivery, good supply ...">
            <a:extLst>
              <a:ext uri="{FF2B5EF4-FFF2-40B4-BE49-F238E27FC236}">
                <a16:creationId xmlns:a16="http://schemas.microsoft.com/office/drawing/2014/main" id="{66F5CD7B-B091-E3CF-EB67-F0B9B2C1752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635" t="1400" r="6770" b="11040"/>
          <a:stretch/>
        </p:blipFill>
        <p:spPr bwMode="auto">
          <a:xfrm>
            <a:off x="2626481" y="4088725"/>
            <a:ext cx="1002182" cy="101335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D741C44-E505-0C51-86D9-D3E592432A7C}"/>
              </a:ext>
            </a:extLst>
          </p:cNvPr>
          <p:cNvSpPr txBox="1"/>
          <p:nvPr/>
        </p:nvSpPr>
        <p:spPr>
          <a:xfrm>
            <a:off x="2262422" y="3663694"/>
            <a:ext cx="2020597" cy="307777"/>
          </a:xfrm>
          <a:prstGeom prst="rect">
            <a:avLst/>
          </a:prstGeom>
          <a:noFill/>
        </p:spPr>
        <p:txBody>
          <a:bodyPr wrap="square">
            <a:spAutoFit/>
          </a:bodyPr>
          <a:lstStyle/>
          <a:p>
            <a:r>
              <a:rPr lang="en-US" b="1" dirty="0">
                <a:solidFill>
                  <a:schemeClr val="tx1"/>
                </a:solidFill>
                <a:latin typeface="Oswald" pitchFamily="2" charset="77"/>
              </a:rPr>
              <a:t>Build Data Product</a:t>
            </a:r>
            <a:endParaRPr lang="en" b="1" dirty="0">
              <a:solidFill>
                <a:schemeClr val="tx1"/>
              </a:solidFill>
              <a:latin typeface="Oswald" pitchFamily="2" charset="77"/>
            </a:endParaRPr>
          </a:p>
        </p:txBody>
      </p:sp>
      <p:cxnSp>
        <p:nvCxnSpPr>
          <p:cNvPr id="13" name="Straight Arrow Connector 12">
            <a:extLst>
              <a:ext uri="{FF2B5EF4-FFF2-40B4-BE49-F238E27FC236}">
                <a16:creationId xmlns:a16="http://schemas.microsoft.com/office/drawing/2014/main" id="{4EA2961C-35C4-BCB5-50BD-1F12606E331F}"/>
              </a:ext>
            </a:extLst>
          </p:cNvPr>
          <p:cNvCxnSpPr>
            <a:cxnSpLocks/>
          </p:cNvCxnSpPr>
          <p:nvPr/>
        </p:nvCxnSpPr>
        <p:spPr>
          <a:xfrm>
            <a:off x="1155329" y="2391648"/>
            <a:ext cx="722986" cy="0"/>
          </a:xfrm>
          <a:prstGeom prst="straightConnector1">
            <a:avLst/>
          </a:prstGeom>
          <a:ln w="31750">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FD780C4-73FC-2417-A491-EBFD88879EAF}"/>
              </a:ext>
            </a:extLst>
          </p:cNvPr>
          <p:cNvCxnSpPr>
            <a:cxnSpLocks/>
          </p:cNvCxnSpPr>
          <p:nvPr/>
        </p:nvCxnSpPr>
        <p:spPr>
          <a:xfrm>
            <a:off x="2841493" y="2391648"/>
            <a:ext cx="411371" cy="0"/>
          </a:xfrm>
          <a:prstGeom prst="straightConnector1">
            <a:avLst/>
          </a:prstGeom>
          <a:ln w="31750">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7891FFB-88AA-742B-913A-768F89087212}"/>
              </a:ext>
            </a:extLst>
          </p:cNvPr>
          <p:cNvCxnSpPr>
            <a:cxnSpLocks/>
          </p:cNvCxnSpPr>
          <p:nvPr/>
        </p:nvCxnSpPr>
        <p:spPr>
          <a:xfrm>
            <a:off x="4417954" y="2364168"/>
            <a:ext cx="411371" cy="0"/>
          </a:xfrm>
          <a:prstGeom prst="straightConnector1">
            <a:avLst/>
          </a:prstGeom>
          <a:ln w="31750">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921BF59-F607-491F-E901-EC61AD62849E}"/>
              </a:ext>
            </a:extLst>
          </p:cNvPr>
          <p:cNvCxnSpPr>
            <a:cxnSpLocks/>
            <a:stCxn id="1042" idx="1"/>
          </p:cNvCxnSpPr>
          <p:nvPr/>
        </p:nvCxnSpPr>
        <p:spPr>
          <a:xfrm flipH="1" flipV="1">
            <a:off x="798241" y="2939554"/>
            <a:ext cx="1828240" cy="1655848"/>
          </a:xfrm>
          <a:prstGeom prst="straightConnector1">
            <a:avLst/>
          </a:prstGeom>
          <a:ln w="31750">
            <a:solidFill>
              <a:schemeClr val="accent5">
                <a:lumMod val="7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AAEC6E7-31E1-4721-02A9-0C52BDFF5858}"/>
              </a:ext>
            </a:extLst>
          </p:cNvPr>
          <p:cNvCxnSpPr>
            <a:cxnSpLocks/>
          </p:cNvCxnSpPr>
          <p:nvPr/>
        </p:nvCxnSpPr>
        <p:spPr>
          <a:xfrm>
            <a:off x="5769024" y="2376345"/>
            <a:ext cx="2305772" cy="15303"/>
          </a:xfrm>
          <a:prstGeom prst="straightConnector1">
            <a:avLst/>
          </a:prstGeom>
          <a:ln w="31750">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a:extLst>
              <a:ext uri="{FF2B5EF4-FFF2-40B4-BE49-F238E27FC236}">
                <a16:creationId xmlns:a16="http://schemas.microsoft.com/office/drawing/2014/main" id="{6A4750B1-A594-0DDB-B56C-2FC3F8568219}"/>
              </a:ext>
            </a:extLst>
          </p:cNvPr>
          <p:cNvCxnSpPr>
            <a:cxnSpLocks/>
          </p:cNvCxnSpPr>
          <p:nvPr/>
        </p:nvCxnSpPr>
        <p:spPr>
          <a:xfrm flipV="1">
            <a:off x="5746307" y="1318454"/>
            <a:ext cx="1623971" cy="913950"/>
          </a:xfrm>
          <a:prstGeom prst="bentConnector3">
            <a:avLst>
              <a:gd name="adj1" fmla="val 50000"/>
            </a:avLst>
          </a:prstGeom>
          <a:ln w="31750">
            <a:solidFill>
              <a:schemeClr val="accent5">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370EB13C-C4D8-CA3F-5B21-562526DD11F6}"/>
              </a:ext>
            </a:extLst>
          </p:cNvPr>
          <p:cNvCxnSpPr>
            <a:stCxn id="1034" idx="3"/>
            <a:endCxn id="5" idx="0"/>
          </p:cNvCxnSpPr>
          <p:nvPr/>
        </p:nvCxnSpPr>
        <p:spPr>
          <a:xfrm>
            <a:off x="8194361" y="1142046"/>
            <a:ext cx="320961" cy="904910"/>
          </a:xfrm>
          <a:prstGeom prst="bentConnector2">
            <a:avLst/>
          </a:prstGeom>
          <a:ln w="31750">
            <a:solidFill>
              <a:schemeClr val="accent5">
                <a:lumMod val="75000"/>
              </a:schemeClr>
            </a:solidFill>
            <a:headEnd w="med" len="lg"/>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37D7E8B7-0B23-443F-D7B7-1E7FCC1AF619}"/>
              </a:ext>
            </a:extLst>
          </p:cNvPr>
          <p:cNvCxnSpPr>
            <a:stCxn id="1032" idx="2"/>
            <a:endCxn id="7" idx="0"/>
          </p:cNvCxnSpPr>
          <p:nvPr/>
        </p:nvCxnSpPr>
        <p:spPr>
          <a:xfrm rot="5400000">
            <a:off x="6625081" y="1824216"/>
            <a:ext cx="285880" cy="3393076"/>
          </a:xfrm>
          <a:prstGeom prst="bentConnector3">
            <a:avLst/>
          </a:prstGeom>
          <a:ln w="31750">
            <a:solidFill>
              <a:schemeClr val="accent5">
                <a:lumMod val="75000"/>
              </a:schemeClr>
            </a:solidFill>
            <a:headEnd w="med" len="lg"/>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F1B348DB-E967-3878-752B-5AC5E8AB2EFF}"/>
              </a:ext>
            </a:extLst>
          </p:cNvPr>
          <p:cNvCxnSpPr>
            <a:stCxn id="1032" idx="1"/>
            <a:endCxn id="12" idx="0"/>
          </p:cNvCxnSpPr>
          <p:nvPr/>
        </p:nvCxnSpPr>
        <p:spPr>
          <a:xfrm rot="10800000" flipV="1">
            <a:off x="3272722" y="2988050"/>
            <a:ext cx="4802075" cy="675643"/>
          </a:xfrm>
          <a:prstGeom prst="bentConnector2">
            <a:avLst/>
          </a:prstGeom>
          <a:ln w="31750">
            <a:solidFill>
              <a:schemeClr val="accent5">
                <a:lumMod val="75000"/>
              </a:schemeClr>
            </a:solidFill>
            <a:headEnd w="med" len="lg"/>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1DD48C8-1A4E-A475-8CC9-FCB5899D5656}"/>
              </a:ext>
            </a:extLst>
          </p:cNvPr>
          <p:cNvCxnSpPr>
            <a:cxnSpLocks/>
          </p:cNvCxnSpPr>
          <p:nvPr/>
        </p:nvCxnSpPr>
        <p:spPr>
          <a:xfrm>
            <a:off x="5444155" y="2629908"/>
            <a:ext cx="0" cy="1033786"/>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36AE26B-896A-DF50-5449-987F62B15739}"/>
              </a:ext>
            </a:extLst>
          </p:cNvPr>
          <p:cNvCxnSpPr>
            <a:cxnSpLocks/>
          </p:cNvCxnSpPr>
          <p:nvPr/>
        </p:nvCxnSpPr>
        <p:spPr>
          <a:xfrm>
            <a:off x="5810291" y="4783058"/>
            <a:ext cx="1986077" cy="0"/>
          </a:xfrm>
          <a:prstGeom prst="straightConnector1">
            <a:avLst/>
          </a:prstGeom>
          <a:ln w="31750">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286C6220-EE7B-CBE2-E38B-AC72BEE2C478}"/>
              </a:ext>
            </a:extLst>
          </p:cNvPr>
          <p:cNvCxnSpPr>
            <a:endCxn id="2" idx="0"/>
          </p:cNvCxnSpPr>
          <p:nvPr/>
        </p:nvCxnSpPr>
        <p:spPr>
          <a:xfrm rot="10800000" flipV="1">
            <a:off x="2354744" y="931332"/>
            <a:ext cx="5053126" cy="669829"/>
          </a:xfrm>
          <a:prstGeom prst="bentConnector2">
            <a:avLst/>
          </a:prstGeom>
          <a:ln w="31750">
            <a:solidFill>
              <a:schemeClr val="accent5">
                <a:lumMod val="75000"/>
              </a:schemeClr>
            </a:solidFill>
            <a:headEnd w="med"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847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alesvsAssessesforSingle">
            <a:extLst>
              <a:ext uri="{FF2B5EF4-FFF2-40B4-BE49-F238E27FC236}">
                <a16:creationId xmlns:a16="http://schemas.microsoft.com/office/drawing/2014/main" id="{89455B19-5572-455B-83E9-7C4F195B8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72358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C5E8C-09B1-559F-DD98-1B35EAB1CBD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A90DC97-6B82-7965-D672-A3B8D2DFFB4C}"/>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51F12E5B-3FD2-359B-0E23-F706B247CEE3}"/>
              </a:ext>
            </a:extLst>
          </p:cNvPr>
          <p:cNvSpPr>
            <a:spLocks noGrp="1"/>
          </p:cNvSpPr>
          <p:nvPr>
            <p:ph type="sldNum" sz="quarter" idx="12"/>
          </p:nvPr>
        </p:nvSpPr>
        <p:spPr/>
        <p:txBody>
          <a:bodyPr/>
          <a:lstStyle/>
          <a:p>
            <a:fld id="{5B03D32D-F1BC-4E9C-97E1-36CFF5B22341}" type="slidenum">
              <a:rPr lang="en-US" smtClean="0"/>
              <a:t>21</a:t>
            </a:fld>
            <a:endParaRPr lang="en-US"/>
          </a:p>
        </p:txBody>
      </p:sp>
      <p:pic>
        <p:nvPicPr>
          <p:cNvPr id="6" name="Picture 5" descr="A collection of maps of the state&#10;&#10;Description automatically generated">
            <a:extLst>
              <a:ext uri="{FF2B5EF4-FFF2-40B4-BE49-F238E27FC236}">
                <a16:creationId xmlns:a16="http://schemas.microsoft.com/office/drawing/2014/main" id="{F8400867-CAB4-DA10-7710-AE6D8286CF4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44988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418"/>
        <p:cNvGrpSpPr/>
        <p:nvPr/>
      </p:nvGrpSpPr>
      <p:grpSpPr>
        <a:xfrm>
          <a:off x="0" y="0"/>
          <a:ext cx="0" cy="0"/>
          <a:chOff x="0" y="0"/>
          <a:chExt cx="0" cy="0"/>
        </a:xfrm>
      </p:grpSpPr>
      <p:sp>
        <p:nvSpPr>
          <p:cNvPr id="50" name="TextBox 49">
            <a:extLst>
              <a:ext uri="{FF2B5EF4-FFF2-40B4-BE49-F238E27FC236}">
                <a16:creationId xmlns:a16="http://schemas.microsoft.com/office/drawing/2014/main" id="{74E511E8-4B9D-D30A-F0C7-C9F9F8E95273}"/>
              </a:ext>
            </a:extLst>
          </p:cNvPr>
          <p:cNvSpPr txBox="1"/>
          <p:nvPr/>
        </p:nvSpPr>
        <p:spPr>
          <a:xfrm>
            <a:off x="331105" y="136022"/>
            <a:ext cx="3047095" cy="523220"/>
          </a:xfrm>
          <a:prstGeom prst="rect">
            <a:avLst/>
          </a:prstGeom>
          <a:noFill/>
        </p:spPr>
        <p:txBody>
          <a:bodyPr wrap="square">
            <a:spAutoFit/>
          </a:bodyPr>
          <a:lstStyle/>
          <a:p>
            <a:r>
              <a:rPr lang="en" sz="2800" b="1" dirty="0">
                <a:solidFill>
                  <a:schemeClr val="accent5"/>
                </a:solidFill>
                <a:latin typeface="Oswald" pitchFamily="2" charset="77"/>
              </a:rPr>
              <a:t>THE DIKW MODEL</a:t>
            </a:r>
            <a:endParaRPr lang="en-US" sz="2800" b="1" dirty="0">
              <a:solidFill>
                <a:schemeClr val="accent5"/>
              </a:solidFill>
              <a:latin typeface="Oswald" pitchFamily="2" charset="77"/>
            </a:endParaRPr>
          </a:p>
        </p:txBody>
      </p:sp>
      <p:graphicFrame>
        <p:nvGraphicFramePr>
          <p:cNvPr id="2" name="Diagram 1">
            <a:extLst>
              <a:ext uri="{FF2B5EF4-FFF2-40B4-BE49-F238E27FC236}">
                <a16:creationId xmlns:a16="http://schemas.microsoft.com/office/drawing/2014/main" id="{CB7B8EFC-C46C-AC26-8F71-DFA8AF3882FC}"/>
              </a:ext>
            </a:extLst>
          </p:cNvPr>
          <p:cNvGraphicFramePr/>
          <p:nvPr>
            <p:extLst>
              <p:ext uri="{D42A27DB-BD31-4B8C-83A1-F6EECF244321}">
                <p14:modId xmlns:p14="http://schemas.microsoft.com/office/powerpoint/2010/main" val="2049951370"/>
              </p:ext>
            </p:extLst>
          </p:nvPr>
        </p:nvGraphicFramePr>
        <p:xfrm>
          <a:off x="482600" y="136022"/>
          <a:ext cx="8191500" cy="4874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AC8834F0-37A9-539E-498A-6A271964D2FB}"/>
              </a:ext>
            </a:extLst>
          </p:cNvPr>
          <p:cNvCxnSpPr>
            <a:cxnSpLocks/>
          </p:cNvCxnSpPr>
          <p:nvPr/>
        </p:nvCxnSpPr>
        <p:spPr>
          <a:xfrm flipV="1">
            <a:off x="469900" y="133350"/>
            <a:ext cx="3924301" cy="473075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14" name="Straight Arrow Connector 13">
            <a:extLst>
              <a:ext uri="{FF2B5EF4-FFF2-40B4-BE49-F238E27FC236}">
                <a16:creationId xmlns:a16="http://schemas.microsoft.com/office/drawing/2014/main" id="{7B6B19A0-9AFB-6AD2-77C6-44101D3B2C2A}"/>
              </a:ext>
            </a:extLst>
          </p:cNvPr>
          <p:cNvCxnSpPr>
            <a:cxnSpLocks/>
          </p:cNvCxnSpPr>
          <p:nvPr/>
        </p:nvCxnSpPr>
        <p:spPr>
          <a:xfrm flipH="1" flipV="1">
            <a:off x="4749800" y="133350"/>
            <a:ext cx="4063095" cy="4874128"/>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4845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103"/>
          <p:cNvSpPr txBox="1">
            <a:spLocks noGrp="1"/>
          </p:cNvSpPr>
          <p:nvPr>
            <p:ph type="title"/>
          </p:nvPr>
        </p:nvSpPr>
        <p:spPr>
          <a:xfrm>
            <a:off x="4149969" y="254000"/>
            <a:ext cx="4262511" cy="4218609"/>
          </a:xfrm>
          <a:prstGeom prst="rect">
            <a:avLst/>
          </a:prstGeom>
        </p:spPr>
        <p:txBody>
          <a:bodyPr spcFirstLastPara="1" wrap="square" lIns="91425" tIns="91425" rIns="91425" bIns="91425" anchor="ctr" anchorCtr="0">
            <a:noAutofit/>
          </a:bodyPr>
          <a:lstStyle/>
          <a:p>
            <a:pPr lvl="2">
              <a:lnSpc>
                <a:spcPct val="150000"/>
              </a:lnSpc>
            </a:pPr>
            <a:r>
              <a:rPr lang="en" sz="3600" b="1" dirty="0">
                <a:solidFill>
                  <a:schemeClr val="accent5"/>
                </a:solidFill>
                <a:latin typeface="Oswald" pitchFamily="2" charset="77"/>
              </a:rPr>
              <a:t>ECONOMIC  ANALYSIS</a:t>
            </a:r>
            <a:endParaRPr lang="en-US" sz="3600" b="1" dirty="0">
              <a:solidFill>
                <a:schemeClr val="accent5"/>
              </a:solidFill>
              <a:latin typeface="Oswald" pitchFamily="2" charset="77"/>
            </a:endParaRPr>
          </a:p>
        </p:txBody>
      </p:sp>
      <p:pic>
        <p:nvPicPr>
          <p:cNvPr id="4098" name="Picture 2" descr="Economic icons for free download | Freepik">
            <a:extLst>
              <a:ext uri="{FF2B5EF4-FFF2-40B4-BE49-F238E27FC236}">
                <a16:creationId xmlns:a16="http://schemas.microsoft.com/office/drawing/2014/main" id="{77C32E77-BC05-E362-F8DB-024B9A4BC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 y="1350498"/>
            <a:ext cx="2846852" cy="2846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558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mpactOfEconomicAnalysisOnAssessedValue">
            <a:extLst>
              <a:ext uri="{FF2B5EF4-FFF2-40B4-BE49-F238E27FC236}">
                <a16:creationId xmlns:a16="http://schemas.microsoft.com/office/drawing/2014/main" id="{4CAFF97A-5C42-4174-B55A-F2C9DE5F4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589480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mpactOfEconomicAnalysisOnSaleAmount">
            <a:extLst>
              <a:ext uri="{FF2B5EF4-FFF2-40B4-BE49-F238E27FC236}">
                <a16:creationId xmlns:a16="http://schemas.microsoft.com/office/drawing/2014/main" id="{EDA4D7FC-B11A-44CD-B469-E7DB08707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15262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mpactOFEconomicAnalysisHS">
            <a:extLst>
              <a:ext uri="{FF2B5EF4-FFF2-40B4-BE49-F238E27FC236}">
                <a16:creationId xmlns:a16="http://schemas.microsoft.com/office/drawing/2014/main" id="{63FD4701-F377-461E-A523-CD4E41742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66834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103"/>
          <p:cNvSpPr txBox="1">
            <a:spLocks noGrp="1"/>
          </p:cNvSpPr>
          <p:nvPr>
            <p:ph type="title"/>
          </p:nvPr>
        </p:nvSpPr>
        <p:spPr>
          <a:xfrm>
            <a:off x="4149970" y="254000"/>
            <a:ext cx="4262511" cy="4218609"/>
          </a:xfrm>
          <a:prstGeom prst="rect">
            <a:avLst/>
          </a:prstGeom>
        </p:spPr>
        <p:txBody>
          <a:bodyPr spcFirstLastPara="1" wrap="square" lIns="91425" tIns="91425" rIns="91425" bIns="91425" anchor="ctr" anchorCtr="0">
            <a:noAutofit/>
          </a:bodyPr>
          <a:lstStyle/>
          <a:p>
            <a:pPr lvl="2">
              <a:lnSpc>
                <a:spcPct val="150000"/>
              </a:lnSpc>
            </a:pPr>
            <a:r>
              <a:rPr lang="en" sz="3600" b="1" dirty="0">
                <a:solidFill>
                  <a:schemeClr val="accent5"/>
                </a:solidFill>
                <a:latin typeface="Oswald" pitchFamily="2" charset="77"/>
              </a:rPr>
              <a:t>SOCIAL  ANALYSIS</a:t>
            </a:r>
            <a:endParaRPr lang="en-US" sz="3600" b="1" dirty="0">
              <a:solidFill>
                <a:schemeClr val="accent5"/>
              </a:solidFill>
              <a:latin typeface="Oswald" pitchFamily="2" charset="77"/>
            </a:endParaRPr>
          </a:p>
        </p:txBody>
      </p:sp>
      <p:pic>
        <p:nvPicPr>
          <p:cNvPr id="6146" name="Picture 2" descr="2,425 Sampling Icons - Free in SVG, PNG, ICO - IconScout">
            <a:extLst>
              <a:ext uri="{FF2B5EF4-FFF2-40B4-BE49-F238E27FC236}">
                <a16:creationId xmlns:a16="http://schemas.microsoft.com/office/drawing/2014/main" id="{D1A25499-5A0E-6EA5-CF41-20D25381B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5" y="985179"/>
            <a:ext cx="3173144" cy="3173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448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0D029B49-2996-3D1F-C45C-B7AC760F1429}"/>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435824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418"/>
        <p:cNvGrpSpPr/>
        <p:nvPr/>
      </p:nvGrpSpPr>
      <p:grpSpPr>
        <a:xfrm>
          <a:off x="0" y="0"/>
          <a:ext cx="0" cy="0"/>
          <a:chOff x="0" y="0"/>
          <a:chExt cx="0" cy="0"/>
        </a:xfrm>
      </p:grpSpPr>
      <p:pic>
        <p:nvPicPr>
          <p:cNvPr id="2" name="Picture 1">
            <a:extLst>
              <a:ext uri="{FF2B5EF4-FFF2-40B4-BE49-F238E27FC236}">
                <a16:creationId xmlns:a16="http://schemas.microsoft.com/office/drawing/2014/main" id="{EAA548F0-AD0A-6A54-44E5-D19434572F6E}"/>
              </a:ext>
            </a:extLst>
          </p:cNvPr>
          <p:cNvPicPr>
            <a:picLocks noChangeAspect="1"/>
          </p:cNvPicPr>
          <p:nvPr/>
        </p:nvPicPr>
        <p:blipFill>
          <a:blip r:embed="rId3"/>
          <a:stretch>
            <a:fillRect/>
          </a:stretch>
        </p:blipFill>
        <p:spPr>
          <a:xfrm>
            <a:off x="101600" y="126125"/>
            <a:ext cx="8937297" cy="4887310"/>
          </a:xfrm>
          <a:prstGeom prst="rect">
            <a:avLst/>
          </a:prstGeom>
        </p:spPr>
      </p:pic>
    </p:spTree>
    <p:extLst>
      <p:ext uri="{BB962C8B-B14F-4D97-AF65-F5344CB8AC3E}">
        <p14:creationId xmlns:p14="http://schemas.microsoft.com/office/powerpoint/2010/main" val="1230441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3" name="Picture 2" descr="A couch and coffee tables in a room&#10;&#10;Description automatically generated">
            <a:extLst>
              <a:ext uri="{FF2B5EF4-FFF2-40B4-BE49-F238E27FC236}">
                <a16:creationId xmlns:a16="http://schemas.microsoft.com/office/drawing/2014/main" id="{98C6DB30-51B6-AC6F-CC91-732D24A56C2C}"/>
              </a:ext>
            </a:extLst>
          </p:cNvPr>
          <p:cNvPicPr>
            <a:picLocks noChangeAspect="1"/>
          </p:cNvPicPr>
          <p:nvPr/>
        </p:nvPicPr>
        <p:blipFill>
          <a:blip r:embed="rId3"/>
          <a:stretch>
            <a:fillRect/>
          </a:stretch>
        </p:blipFill>
        <p:spPr>
          <a:xfrm>
            <a:off x="5120642" y="0"/>
            <a:ext cx="4023358" cy="5143499"/>
          </a:xfrm>
          <a:prstGeom prst="rect">
            <a:avLst/>
          </a:prstGeom>
        </p:spPr>
      </p:pic>
      <p:sp>
        <p:nvSpPr>
          <p:cNvPr id="50" name="TextBox 49">
            <a:extLst>
              <a:ext uri="{FF2B5EF4-FFF2-40B4-BE49-F238E27FC236}">
                <a16:creationId xmlns:a16="http://schemas.microsoft.com/office/drawing/2014/main" id="{74E511E8-4B9D-D30A-F0C7-C9F9F8E95273}"/>
              </a:ext>
            </a:extLst>
          </p:cNvPr>
          <p:cNvSpPr txBox="1"/>
          <p:nvPr/>
        </p:nvSpPr>
        <p:spPr>
          <a:xfrm>
            <a:off x="589280" y="701040"/>
            <a:ext cx="4328160" cy="823559"/>
          </a:xfrm>
          <a:prstGeom prst="rect">
            <a:avLst/>
          </a:prstGeom>
          <a:noFill/>
        </p:spPr>
        <p:txBody>
          <a:bodyPr wrap="square">
            <a:spAutoFit/>
          </a:bodyPr>
          <a:lstStyle/>
          <a:p>
            <a:pPr>
              <a:lnSpc>
                <a:spcPct val="150000"/>
              </a:lnSpc>
            </a:pPr>
            <a:r>
              <a:rPr lang="en" sz="3600" b="1" dirty="0">
                <a:solidFill>
                  <a:schemeClr val="accent5"/>
                </a:solidFill>
                <a:latin typeface="Oswald" pitchFamily="2" charset="77"/>
              </a:rPr>
              <a:t>RESEARCH QUESTION</a:t>
            </a:r>
            <a:endParaRPr lang="en-US" sz="3600" b="1" dirty="0">
              <a:solidFill>
                <a:schemeClr val="accent5"/>
              </a:solidFill>
              <a:latin typeface="Oswald" pitchFamily="2" charset="77"/>
            </a:endParaRPr>
          </a:p>
        </p:txBody>
      </p:sp>
      <p:pic>
        <p:nvPicPr>
          <p:cNvPr id="4" name="Picture 38" descr="A guide to Twitter for researchers | Research impact">
            <a:extLst>
              <a:ext uri="{FF2B5EF4-FFF2-40B4-BE49-F238E27FC236}">
                <a16:creationId xmlns:a16="http://schemas.microsoft.com/office/drawing/2014/main" id="{69317821-A4DF-5EE9-F819-765E146C30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506" y="2571749"/>
            <a:ext cx="2967788" cy="2443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110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418"/>
        <p:cNvGrpSpPr/>
        <p:nvPr/>
      </p:nvGrpSpPr>
      <p:grpSpPr>
        <a:xfrm>
          <a:off x="0" y="0"/>
          <a:ext cx="0" cy="0"/>
          <a:chOff x="0" y="0"/>
          <a:chExt cx="0" cy="0"/>
        </a:xfrm>
      </p:grpSpPr>
      <p:pic>
        <p:nvPicPr>
          <p:cNvPr id="2" name="Picture 1">
            <a:extLst>
              <a:ext uri="{FF2B5EF4-FFF2-40B4-BE49-F238E27FC236}">
                <a16:creationId xmlns:a16="http://schemas.microsoft.com/office/drawing/2014/main" id="{E6CAC0B8-60AB-B3E9-07D2-7B43EBD6F50A}"/>
              </a:ext>
            </a:extLst>
          </p:cNvPr>
          <p:cNvPicPr>
            <a:picLocks noChangeAspect="1"/>
          </p:cNvPicPr>
          <p:nvPr/>
        </p:nvPicPr>
        <p:blipFill>
          <a:blip r:embed="rId3"/>
          <a:stretch>
            <a:fillRect/>
          </a:stretch>
        </p:blipFill>
        <p:spPr>
          <a:xfrm>
            <a:off x="105103" y="199698"/>
            <a:ext cx="8923283" cy="4884682"/>
          </a:xfrm>
          <a:prstGeom prst="rect">
            <a:avLst/>
          </a:prstGeom>
        </p:spPr>
      </p:pic>
    </p:spTree>
    <p:extLst>
      <p:ext uri="{BB962C8B-B14F-4D97-AF65-F5344CB8AC3E}">
        <p14:creationId xmlns:p14="http://schemas.microsoft.com/office/powerpoint/2010/main" val="777082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418"/>
        <p:cNvGrpSpPr/>
        <p:nvPr/>
      </p:nvGrpSpPr>
      <p:grpSpPr>
        <a:xfrm>
          <a:off x="0" y="0"/>
          <a:ext cx="0" cy="0"/>
          <a:chOff x="0" y="0"/>
          <a:chExt cx="0" cy="0"/>
        </a:xfrm>
      </p:grpSpPr>
      <p:pic>
        <p:nvPicPr>
          <p:cNvPr id="2" name="Picture 1">
            <a:extLst>
              <a:ext uri="{FF2B5EF4-FFF2-40B4-BE49-F238E27FC236}">
                <a16:creationId xmlns:a16="http://schemas.microsoft.com/office/drawing/2014/main" id="{6493644B-0DEA-5005-1E34-3F1469265CF5}"/>
              </a:ext>
            </a:extLst>
          </p:cNvPr>
          <p:cNvPicPr>
            <a:picLocks noChangeAspect="1"/>
          </p:cNvPicPr>
          <p:nvPr/>
        </p:nvPicPr>
        <p:blipFill>
          <a:blip r:embed="rId3"/>
          <a:stretch>
            <a:fillRect/>
          </a:stretch>
        </p:blipFill>
        <p:spPr>
          <a:xfrm>
            <a:off x="215900" y="235743"/>
            <a:ext cx="8788400" cy="4786313"/>
          </a:xfrm>
          <a:prstGeom prst="rect">
            <a:avLst/>
          </a:prstGeom>
        </p:spPr>
      </p:pic>
    </p:spTree>
    <p:extLst>
      <p:ext uri="{BB962C8B-B14F-4D97-AF65-F5344CB8AC3E}">
        <p14:creationId xmlns:p14="http://schemas.microsoft.com/office/powerpoint/2010/main" val="476885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418"/>
        <p:cNvGrpSpPr/>
        <p:nvPr/>
      </p:nvGrpSpPr>
      <p:grpSpPr>
        <a:xfrm>
          <a:off x="0" y="0"/>
          <a:ext cx="0" cy="0"/>
          <a:chOff x="0" y="0"/>
          <a:chExt cx="0" cy="0"/>
        </a:xfrm>
      </p:grpSpPr>
      <p:pic>
        <p:nvPicPr>
          <p:cNvPr id="2" name="Picture 1">
            <a:extLst>
              <a:ext uri="{FF2B5EF4-FFF2-40B4-BE49-F238E27FC236}">
                <a16:creationId xmlns:a16="http://schemas.microsoft.com/office/drawing/2014/main" id="{707DA7DC-32BC-AD5A-6296-66B7534DE658}"/>
              </a:ext>
            </a:extLst>
          </p:cNvPr>
          <p:cNvPicPr>
            <a:picLocks noChangeAspect="1"/>
          </p:cNvPicPr>
          <p:nvPr/>
        </p:nvPicPr>
        <p:blipFill>
          <a:blip r:embed="rId3"/>
          <a:stretch>
            <a:fillRect/>
          </a:stretch>
        </p:blipFill>
        <p:spPr>
          <a:xfrm>
            <a:off x="70548" y="120650"/>
            <a:ext cx="9002903" cy="4902200"/>
          </a:xfrm>
          <a:prstGeom prst="rect">
            <a:avLst/>
          </a:prstGeom>
        </p:spPr>
      </p:pic>
    </p:spTree>
    <p:extLst>
      <p:ext uri="{BB962C8B-B14F-4D97-AF65-F5344CB8AC3E}">
        <p14:creationId xmlns:p14="http://schemas.microsoft.com/office/powerpoint/2010/main" val="2810355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43B3-D25A-EE8F-77B1-D12E6595BBD3}"/>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35642886-5FA3-D0A5-5AAF-B384C568453F}"/>
              </a:ext>
            </a:extLst>
          </p:cNvPr>
          <p:cNvSpPr>
            <a:spLocks noGrp="1"/>
          </p:cNvSpPr>
          <p:nvPr>
            <p:ph type="subTitle" idx="1"/>
          </p:nvPr>
        </p:nvSpPr>
        <p:spPr/>
        <p:txBody>
          <a:bodyPr/>
          <a:lstStyle/>
          <a:p>
            <a:endParaRPr lang="en-US"/>
          </a:p>
        </p:txBody>
      </p:sp>
      <p:pic>
        <p:nvPicPr>
          <p:cNvPr id="5" name="Picture 4" descr="A screenshot of a graph&#10;&#10;Description automatically generated">
            <a:extLst>
              <a:ext uri="{FF2B5EF4-FFF2-40B4-BE49-F238E27FC236}">
                <a16:creationId xmlns:a16="http://schemas.microsoft.com/office/drawing/2014/main" id="{98C4069D-6632-AB05-52AD-9AE4CCBC041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404931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7D85D-2665-133C-65A1-25D13F240C59}"/>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AEA2BF5B-CD6E-83AB-7C58-FB1E15D4033B}"/>
              </a:ext>
            </a:extLst>
          </p:cNvPr>
          <p:cNvSpPr>
            <a:spLocks noGrp="1"/>
          </p:cNvSpPr>
          <p:nvPr>
            <p:ph type="subTitle" idx="1"/>
          </p:nvPr>
        </p:nvSpPr>
        <p:spPr/>
        <p:txBody>
          <a:bodyPr/>
          <a:lstStyle/>
          <a:p>
            <a:endParaRPr lang="en-US"/>
          </a:p>
        </p:txBody>
      </p:sp>
      <p:pic>
        <p:nvPicPr>
          <p:cNvPr id="5" name="Picture 4" descr="A graph of different colored bars&#10;&#10;Description automatically generated with medium confidence">
            <a:extLst>
              <a:ext uri="{FF2B5EF4-FFF2-40B4-BE49-F238E27FC236}">
                <a16:creationId xmlns:a16="http://schemas.microsoft.com/office/drawing/2014/main" id="{D5983D18-2378-EED3-0A10-46E6E4EA46A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58293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103"/>
          <p:cNvSpPr txBox="1">
            <a:spLocks noGrp="1"/>
          </p:cNvSpPr>
          <p:nvPr>
            <p:ph type="title"/>
          </p:nvPr>
        </p:nvSpPr>
        <p:spPr>
          <a:xfrm>
            <a:off x="4399822" y="462445"/>
            <a:ext cx="4262511" cy="4218609"/>
          </a:xfrm>
          <a:prstGeom prst="rect">
            <a:avLst/>
          </a:prstGeom>
        </p:spPr>
        <p:txBody>
          <a:bodyPr spcFirstLastPara="1" wrap="square" lIns="91425" tIns="91425" rIns="91425" bIns="91425" anchor="ctr" anchorCtr="0">
            <a:noAutofit/>
          </a:bodyPr>
          <a:lstStyle/>
          <a:p>
            <a:pPr lvl="2">
              <a:lnSpc>
                <a:spcPct val="150000"/>
              </a:lnSpc>
            </a:pPr>
            <a:r>
              <a:rPr lang="en" sz="3600" b="1" dirty="0">
                <a:solidFill>
                  <a:schemeClr val="accent5"/>
                </a:solidFill>
                <a:latin typeface="Oswald" pitchFamily="2" charset="77"/>
              </a:rPr>
              <a:t>PREDICTIVE  ANALYSIS</a:t>
            </a:r>
            <a:endParaRPr lang="en-US" sz="3600" b="1" dirty="0">
              <a:solidFill>
                <a:schemeClr val="accent5"/>
              </a:solidFill>
              <a:latin typeface="Oswald" pitchFamily="2" charset="77"/>
            </a:endParaRPr>
          </a:p>
        </p:txBody>
      </p:sp>
      <p:pic>
        <p:nvPicPr>
          <p:cNvPr id="10242" name="Picture 2" descr="Predictive analysis - Free business and finance icons">
            <a:extLst>
              <a:ext uri="{FF2B5EF4-FFF2-40B4-BE49-F238E27FC236}">
                <a16:creationId xmlns:a16="http://schemas.microsoft.com/office/drawing/2014/main" id="{7468694D-D65E-E565-602D-BB296CD776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0064" y="1246831"/>
            <a:ext cx="2215108" cy="2215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008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Dashboard 1">
            <a:extLst>
              <a:ext uri="{FF2B5EF4-FFF2-40B4-BE49-F238E27FC236}">
                <a16:creationId xmlns:a16="http://schemas.microsoft.com/office/drawing/2014/main" id="{91AB6654-AAE2-46FC-953A-BF6A1EDF2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0552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Dashboard 1">
            <a:extLst>
              <a:ext uri="{FF2B5EF4-FFF2-40B4-BE49-F238E27FC236}">
                <a16:creationId xmlns:a16="http://schemas.microsoft.com/office/drawing/2014/main" id="{1266D2B9-AD2D-4195-B91E-7D6FEED70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01222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418"/>
        <p:cNvGrpSpPr/>
        <p:nvPr/>
      </p:nvGrpSpPr>
      <p:grpSpPr>
        <a:xfrm>
          <a:off x="0" y="0"/>
          <a:ext cx="0" cy="0"/>
          <a:chOff x="0" y="0"/>
          <a:chExt cx="0" cy="0"/>
        </a:xfrm>
      </p:grpSpPr>
      <p:sp>
        <p:nvSpPr>
          <p:cNvPr id="50" name="TextBox 49">
            <a:extLst>
              <a:ext uri="{FF2B5EF4-FFF2-40B4-BE49-F238E27FC236}">
                <a16:creationId xmlns:a16="http://schemas.microsoft.com/office/drawing/2014/main" id="{74E511E8-4B9D-D30A-F0C7-C9F9F8E95273}"/>
              </a:ext>
            </a:extLst>
          </p:cNvPr>
          <p:cNvSpPr txBox="1"/>
          <p:nvPr/>
        </p:nvSpPr>
        <p:spPr>
          <a:xfrm>
            <a:off x="331105" y="136022"/>
            <a:ext cx="3047095" cy="523220"/>
          </a:xfrm>
          <a:prstGeom prst="rect">
            <a:avLst/>
          </a:prstGeom>
          <a:noFill/>
        </p:spPr>
        <p:txBody>
          <a:bodyPr wrap="square">
            <a:spAutoFit/>
          </a:bodyPr>
          <a:lstStyle/>
          <a:p>
            <a:r>
              <a:rPr lang="en" sz="2800" b="1" dirty="0">
                <a:solidFill>
                  <a:schemeClr val="accent5"/>
                </a:solidFill>
                <a:latin typeface="Oswald" pitchFamily="2" charset="77"/>
              </a:rPr>
              <a:t>THE DIKW MODEL</a:t>
            </a:r>
            <a:endParaRPr lang="en-US" sz="2800" b="1" dirty="0">
              <a:solidFill>
                <a:schemeClr val="accent5"/>
              </a:solidFill>
              <a:latin typeface="Oswald" pitchFamily="2" charset="77"/>
            </a:endParaRPr>
          </a:p>
        </p:txBody>
      </p:sp>
      <p:graphicFrame>
        <p:nvGraphicFramePr>
          <p:cNvPr id="2" name="Diagram 1">
            <a:extLst>
              <a:ext uri="{FF2B5EF4-FFF2-40B4-BE49-F238E27FC236}">
                <a16:creationId xmlns:a16="http://schemas.microsoft.com/office/drawing/2014/main" id="{CB7B8EFC-C46C-AC26-8F71-DFA8AF3882FC}"/>
              </a:ext>
            </a:extLst>
          </p:cNvPr>
          <p:cNvGraphicFramePr/>
          <p:nvPr>
            <p:extLst>
              <p:ext uri="{D42A27DB-BD31-4B8C-83A1-F6EECF244321}">
                <p14:modId xmlns:p14="http://schemas.microsoft.com/office/powerpoint/2010/main" val="819380667"/>
              </p:ext>
            </p:extLst>
          </p:nvPr>
        </p:nvGraphicFramePr>
        <p:xfrm>
          <a:off x="482600" y="136022"/>
          <a:ext cx="8191500" cy="4874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AC8834F0-37A9-539E-498A-6A271964D2FB}"/>
              </a:ext>
            </a:extLst>
          </p:cNvPr>
          <p:cNvCxnSpPr>
            <a:cxnSpLocks/>
          </p:cNvCxnSpPr>
          <p:nvPr/>
        </p:nvCxnSpPr>
        <p:spPr>
          <a:xfrm flipV="1">
            <a:off x="469900" y="133350"/>
            <a:ext cx="3924301" cy="473075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14" name="Straight Arrow Connector 13">
            <a:extLst>
              <a:ext uri="{FF2B5EF4-FFF2-40B4-BE49-F238E27FC236}">
                <a16:creationId xmlns:a16="http://schemas.microsoft.com/office/drawing/2014/main" id="{7B6B19A0-9AFB-6AD2-77C6-44101D3B2C2A}"/>
              </a:ext>
            </a:extLst>
          </p:cNvPr>
          <p:cNvCxnSpPr>
            <a:cxnSpLocks/>
          </p:cNvCxnSpPr>
          <p:nvPr/>
        </p:nvCxnSpPr>
        <p:spPr>
          <a:xfrm flipH="1" flipV="1">
            <a:off x="4749800" y="133350"/>
            <a:ext cx="4063095" cy="4874128"/>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733094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418"/>
        <p:cNvGrpSpPr/>
        <p:nvPr/>
      </p:nvGrpSpPr>
      <p:grpSpPr>
        <a:xfrm>
          <a:off x="0" y="0"/>
          <a:ext cx="0" cy="0"/>
          <a:chOff x="0" y="0"/>
          <a:chExt cx="0" cy="0"/>
        </a:xfrm>
      </p:grpSpPr>
      <p:pic>
        <p:nvPicPr>
          <p:cNvPr id="1028" name="Picture 4" descr="100,000 People Vector Images | Depositphotos">
            <a:extLst>
              <a:ext uri="{FF2B5EF4-FFF2-40B4-BE49-F238E27FC236}">
                <a16:creationId xmlns:a16="http://schemas.microsoft.com/office/drawing/2014/main" id="{9B53AD1C-B0C0-A8A5-2DD4-C2A3129355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5667" y="1512870"/>
            <a:ext cx="2619086" cy="19643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83848A3-0683-8B8A-F868-1EF91E81EFC7}"/>
              </a:ext>
            </a:extLst>
          </p:cNvPr>
          <p:cNvSpPr txBox="1"/>
          <p:nvPr/>
        </p:nvSpPr>
        <p:spPr>
          <a:xfrm>
            <a:off x="5987877" y="3601702"/>
            <a:ext cx="2619086" cy="307777"/>
          </a:xfrm>
          <a:prstGeom prst="rect">
            <a:avLst/>
          </a:prstGeom>
          <a:noFill/>
        </p:spPr>
        <p:txBody>
          <a:bodyPr wrap="square" rtlCol="0">
            <a:spAutoFit/>
          </a:bodyPr>
          <a:lstStyle/>
          <a:p>
            <a:r>
              <a:rPr lang="en-IN" b="1" dirty="0">
                <a:solidFill>
                  <a:schemeClr val="accent5">
                    <a:lumMod val="75000"/>
                  </a:schemeClr>
                </a:solidFill>
                <a:latin typeface="Oswald" pitchFamily="2" charset="77"/>
              </a:rPr>
              <a:t>BENEFICIARY: COMMON PEOPLE</a:t>
            </a:r>
            <a:endParaRPr lang="en-US" b="1" dirty="0">
              <a:solidFill>
                <a:schemeClr val="accent5">
                  <a:lumMod val="75000"/>
                </a:schemeClr>
              </a:solidFill>
              <a:latin typeface="Oswald" pitchFamily="2" charset="77"/>
            </a:endParaRPr>
          </a:p>
        </p:txBody>
      </p:sp>
      <p:sp>
        <p:nvSpPr>
          <p:cNvPr id="2" name="TextBox 1">
            <a:extLst>
              <a:ext uri="{FF2B5EF4-FFF2-40B4-BE49-F238E27FC236}">
                <a16:creationId xmlns:a16="http://schemas.microsoft.com/office/drawing/2014/main" id="{025289B0-8068-5EA3-B055-10F379E6E870}"/>
              </a:ext>
            </a:extLst>
          </p:cNvPr>
          <p:cNvSpPr txBox="1"/>
          <p:nvPr/>
        </p:nvSpPr>
        <p:spPr>
          <a:xfrm>
            <a:off x="312419" y="417535"/>
            <a:ext cx="7924796" cy="4154984"/>
          </a:xfrm>
          <a:prstGeom prst="rect">
            <a:avLst/>
          </a:prstGeom>
          <a:noFill/>
        </p:spPr>
        <p:txBody>
          <a:bodyPr wrap="square" rtlCol="0">
            <a:spAutoFit/>
          </a:bodyPr>
          <a:lstStyle/>
          <a:p>
            <a:pPr algn="just"/>
            <a:r>
              <a:rPr lang="en-US" dirty="0"/>
              <a:t>Price Increases </a:t>
            </a:r>
            <a:r>
              <a:rPr lang="en-US" sz="1600" b="1" dirty="0">
                <a:solidFill>
                  <a:srgbClr val="0070C0"/>
                </a:solidFill>
              </a:rPr>
              <a:t>Condos</a:t>
            </a:r>
            <a:r>
              <a:rPr lang="en-US" b="1" dirty="0">
                <a:solidFill>
                  <a:srgbClr val="0070C0"/>
                </a:solidFill>
              </a:rPr>
              <a:t> </a:t>
            </a:r>
            <a:r>
              <a:rPr lang="en-US" sz="2000" b="1" dirty="0"/>
              <a:t>$48,000   </a:t>
            </a:r>
            <a:r>
              <a:rPr lang="en-US" sz="1800" b="1" dirty="0">
                <a:solidFill>
                  <a:schemeClr val="accent1">
                    <a:lumMod val="75000"/>
                  </a:schemeClr>
                </a:solidFill>
              </a:rPr>
              <a:t>Single-Family</a:t>
            </a:r>
            <a:r>
              <a:rPr lang="en-US" b="1" dirty="0">
                <a:solidFill>
                  <a:schemeClr val="accent1">
                    <a:lumMod val="75000"/>
                  </a:schemeClr>
                </a:solidFill>
              </a:rPr>
              <a:t>  </a:t>
            </a:r>
            <a:r>
              <a:rPr lang="en-US" b="1" dirty="0"/>
              <a:t>$</a:t>
            </a:r>
            <a:r>
              <a:rPr lang="en-US" sz="2000" b="1" dirty="0"/>
              <a:t>101,000</a:t>
            </a:r>
          </a:p>
          <a:p>
            <a:pPr algn="just"/>
            <a:endParaRPr lang="en-US" b="1" dirty="0"/>
          </a:p>
          <a:p>
            <a:pPr algn="just"/>
            <a:r>
              <a:rPr lang="en-US" dirty="0"/>
              <a:t>Consider </a:t>
            </a:r>
            <a:r>
              <a:rPr lang="en-US" sz="2000" b="1" dirty="0">
                <a:solidFill>
                  <a:srgbClr val="0070C0"/>
                </a:solidFill>
              </a:rPr>
              <a:t>Northwest Corner</a:t>
            </a:r>
            <a:r>
              <a:rPr lang="en-US" b="1" dirty="0"/>
              <a:t>, </a:t>
            </a:r>
            <a:r>
              <a:rPr lang="en-US" sz="2000" b="1" dirty="0">
                <a:solidFill>
                  <a:srgbClr val="FF0000"/>
                </a:solidFill>
              </a:rPr>
              <a:t>Fairfield County</a:t>
            </a:r>
            <a:r>
              <a:rPr lang="en-US" b="1" dirty="0"/>
              <a:t>, or </a:t>
            </a:r>
            <a:r>
              <a:rPr lang="en-US" sz="2000" b="1" dirty="0">
                <a:solidFill>
                  <a:srgbClr val="FF0000"/>
                </a:solidFill>
              </a:rPr>
              <a:t>Shoreline</a:t>
            </a:r>
            <a:r>
              <a:rPr lang="en-US" b="1" dirty="0">
                <a:solidFill>
                  <a:srgbClr val="FF0000"/>
                </a:solidFill>
              </a:rPr>
              <a:t> </a:t>
            </a:r>
            <a:r>
              <a:rPr lang="en-US" dirty="0"/>
              <a:t>for potentially </a:t>
            </a:r>
            <a:r>
              <a:rPr lang="en-US" sz="2000" b="1" dirty="0">
                <a:solidFill>
                  <a:srgbClr val="00B050"/>
                </a:solidFill>
              </a:rPr>
              <a:t>Higher Wages </a:t>
            </a:r>
          </a:p>
          <a:p>
            <a:endParaRPr lang="en-US" b="1" dirty="0">
              <a:solidFill>
                <a:srgbClr val="00B050"/>
              </a:solidFill>
            </a:endParaRPr>
          </a:p>
          <a:p>
            <a:pPr algn="just"/>
            <a:r>
              <a:rPr lang="en-US" sz="2000" b="1" dirty="0">
                <a:solidFill>
                  <a:srgbClr val="FFC000"/>
                </a:solidFill>
              </a:rPr>
              <a:t>Central Connecticut </a:t>
            </a:r>
            <a:r>
              <a:rPr lang="en-US" b="1" dirty="0">
                <a:solidFill>
                  <a:schemeClr val="tx1"/>
                </a:solidFill>
              </a:rPr>
              <a:t>&amp; </a:t>
            </a:r>
            <a:r>
              <a:rPr lang="en-US" sz="1800" b="1" dirty="0">
                <a:solidFill>
                  <a:srgbClr val="FFC000"/>
                </a:solidFill>
              </a:rPr>
              <a:t>South-East Connecticut </a:t>
            </a:r>
            <a:r>
              <a:rPr lang="en-US" b="1" dirty="0">
                <a:solidFill>
                  <a:schemeClr val="tx1"/>
                </a:solidFill>
              </a:rPr>
              <a:t>are </a:t>
            </a:r>
          </a:p>
          <a:p>
            <a:pPr algn="just"/>
            <a:r>
              <a:rPr lang="en-US" dirty="0">
                <a:solidFill>
                  <a:schemeClr val="tx1"/>
                </a:solidFill>
              </a:rPr>
              <a:t>places to look for with High Percentage of</a:t>
            </a:r>
            <a:r>
              <a:rPr lang="en-US" dirty="0">
                <a:solidFill>
                  <a:srgbClr val="00B050"/>
                </a:solidFill>
              </a:rPr>
              <a:t> </a:t>
            </a:r>
            <a:r>
              <a:rPr lang="en-US" sz="1600" b="1" dirty="0">
                <a:solidFill>
                  <a:srgbClr val="00B050"/>
                </a:solidFill>
              </a:rPr>
              <a:t>School (47%), </a:t>
            </a:r>
          </a:p>
          <a:p>
            <a:pPr algn="just"/>
            <a:r>
              <a:rPr lang="en-US" dirty="0">
                <a:solidFill>
                  <a:schemeClr val="tx1"/>
                </a:solidFill>
              </a:rPr>
              <a:t>High Access to </a:t>
            </a:r>
            <a:r>
              <a:rPr lang="en-US" sz="1600" b="1" dirty="0">
                <a:solidFill>
                  <a:srgbClr val="00B050"/>
                </a:solidFill>
              </a:rPr>
              <a:t>HealthCare (34%) </a:t>
            </a:r>
            <a:r>
              <a:rPr lang="en-US" b="1" dirty="0">
                <a:solidFill>
                  <a:schemeClr val="tx1"/>
                </a:solidFill>
              </a:rPr>
              <a:t>and </a:t>
            </a:r>
          </a:p>
          <a:p>
            <a:pPr algn="just"/>
            <a:r>
              <a:rPr lang="en-US" sz="1600" b="1" dirty="0">
                <a:solidFill>
                  <a:srgbClr val="00B050"/>
                </a:solidFill>
              </a:rPr>
              <a:t>Low Crime Rate (9%).</a:t>
            </a:r>
          </a:p>
          <a:p>
            <a:endParaRPr lang="en-US" b="1" dirty="0">
              <a:solidFill>
                <a:srgbClr val="00B050"/>
              </a:solidFill>
            </a:endParaRPr>
          </a:p>
          <a:p>
            <a:pPr algn="just"/>
            <a:r>
              <a:rPr lang="en-US" dirty="0">
                <a:solidFill>
                  <a:schemeClr val="tx1"/>
                </a:solidFill>
              </a:rPr>
              <a:t>Investment in Single Family has been the trend </a:t>
            </a:r>
            <a:r>
              <a:rPr lang="en-US" sz="2000" b="1" dirty="0">
                <a:solidFill>
                  <a:srgbClr val="00B050"/>
                </a:solidFill>
              </a:rPr>
              <a:t>(5-10%) </a:t>
            </a:r>
            <a:endParaRPr lang="en-US" b="1" dirty="0">
              <a:solidFill>
                <a:srgbClr val="00B050"/>
              </a:solidFill>
            </a:endParaRPr>
          </a:p>
          <a:p>
            <a:pPr algn="just"/>
            <a:r>
              <a:rPr lang="en-US" sz="2000" b="1" dirty="0">
                <a:solidFill>
                  <a:srgbClr val="00B050"/>
                </a:solidFill>
              </a:rPr>
              <a:t>Sale/Assessed Ratio &gt; 1</a:t>
            </a:r>
          </a:p>
          <a:p>
            <a:endParaRPr lang="en-US" b="1" dirty="0">
              <a:solidFill>
                <a:schemeClr val="tx1"/>
              </a:solidFill>
            </a:endParaRPr>
          </a:p>
          <a:p>
            <a:r>
              <a:rPr lang="en-US" sz="2000" b="1" dirty="0">
                <a:solidFill>
                  <a:srgbClr val="FFC000"/>
                </a:solidFill>
              </a:rPr>
              <a:t>Eastern Connecticut </a:t>
            </a:r>
            <a:r>
              <a:rPr lang="en-US" b="1" dirty="0">
                <a:solidFill>
                  <a:schemeClr val="tx1"/>
                </a:solidFill>
              </a:rPr>
              <a:t>is developing with </a:t>
            </a:r>
            <a:r>
              <a:rPr lang="en-US" sz="2000" b="1" dirty="0">
                <a:solidFill>
                  <a:srgbClr val="00B050"/>
                </a:solidFill>
              </a:rPr>
              <a:t>3%  </a:t>
            </a:r>
            <a:r>
              <a:rPr lang="en-US" sz="1600" b="1" dirty="0">
                <a:solidFill>
                  <a:schemeClr val="tx1"/>
                </a:solidFill>
              </a:rPr>
              <a:t>in </a:t>
            </a:r>
            <a:r>
              <a:rPr lang="en-US" sz="1600" b="1" dirty="0">
                <a:solidFill>
                  <a:srgbClr val="0070C0"/>
                </a:solidFill>
              </a:rPr>
              <a:t>Business Establishments </a:t>
            </a:r>
            <a:r>
              <a:rPr lang="en-US" sz="2000" b="1" dirty="0">
                <a:solidFill>
                  <a:srgbClr val="00B050"/>
                </a:solidFill>
              </a:rPr>
              <a:t>&amp; 5-10% </a:t>
            </a:r>
            <a:r>
              <a:rPr lang="en-US" sz="1600" b="1" dirty="0">
                <a:solidFill>
                  <a:schemeClr val="tx1"/>
                </a:solidFill>
              </a:rPr>
              <a:t>increase in </a:t>
            </a:r>
            <a:r>
              <a:rPr lang="en-US" sz="1600" b="1" dirty="0">
                <a:solidFill>
                  <a:srgbClr val="00B050"/>
                </a:solidFill>
              </a:rPr>
              <a:t>Wages</a:t>
            </a:r>
            <a:endParaRPr lang="en-US" sz="2000" b="1" dirty="0">
              <a:solidFill>
                <a:srgbClr val="00B050"/>
              </a:solidFill>
            </a:endParaRPr>
          </a:p>
        </p:txBody>
      </p:sp>
      <p:cxnSp>
        <p:nvCxnSpPr>
          <p:cNvPr id="4" name="Straight Arrow Connector 3">
            <a:extLst>
              <a:ext uri="{FF2B5EF4-FFF2-40B4-BE49-F238E27FC236}">
                <a16:creationId xmlns:a16="http://schemas.microsoft.com/office/drawing/2014/main" id="{B6290832-E92C-2D62-A967-44184CA0D505}"/>
              </a:ext>
            </a:extLst>
          </p:cNvPr>
          <p:cNvCxnSpPr>
            <a:cxnSpLocks/>
          </p:cNvCxnSpPr>
          <p:nvPr/>
        </p:nvCxnSpPr>
        <p:spPr>
          <a:xfrm flipV="1">
            <a:off x="3484430" y="335280"/>
            <a:ext cx="0" cy="487680"/>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64DDC419-F2C6-1DA8-558A-124D71257EEB}"/>
              </a:ext>
            </a:extLst>
          </p:cNvPr>
          <p:cNvCxnSpPr>
            <a:cxnSpLocks/>
          </p:cNvCxnSpPr>
          <p:nvPr/>
        </p:nvCxnSpPr>
        <p:spPr>
          <a:xfrm flipV="1">
            <a:off x="6319070" y="335280"/>
            <a:ext cx="0" cy="487680"/>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407B9779-3B1F-3A37-9C9F-C21DFEF78E69}"/>
              </a:ext>
            </a:extLst>
          </p:cNvPr>
          <p:cNvCxnSpPr>
            <a:cxnSpLocks/>
          </p:cNvCxnSpPr>
          <p:nvPr/>
        </p:nvCxnSpPr>
        <p:spPr>
          <a:xfrm flipV="1">
            <a:off x="4939850" y="3742258"/>
            <a:ext cx="0" cy="487680"/>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172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 name="Rounded Rectangle 3">
            <a:extLst>
              <a:ext uri="{FF2B5EF4-FFF2-40B4-BE49-F238E27FC236}">
                <a16:creationId xmlns:a16="http://schemas.microsoft.com/office/drawing/2014/main" id="{286DB4B2-3CD3-8A87-2C68-05B13BD6C39A}"/>
              </a:ext>
            </a:extLst>
          </p:cNvPr>
          <p:cNvSpPr/>
          <p:nvPr/>
        </p:nvSpPr>
        <p:spPr>
          <a:xfrm>
            <a:off x="199537" y="3154822"/>
            <a:ext cx="1728031" cy="149608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solidFill>
                <a:schemeClr val="accent5"/>
              </a:solidFill>
              <a:latin typeface="Oswald" pitchFamily="2" charset="77"/>
            </a:endParaRPr>
          </a:p>
        </p:txBody>
      </p:sp>
      <p:sp>
        <p:nvSpPr>
          <p:cNvPr id="3" name="Rounded Rectangle 2">
            <a:extLst>
              <a:ext uri="{FF2B5EF4-FFF2-40B4-BE49-F238E27FC236}">
                <a16:creationId xmlns:a16="http://schemas.microsoft.com/office/drawing/2014/main" id="{555F1D02-769D-C492-15A0-C9E4D82D9F29}"/>
              </a:ext>
            </a:extLst>
          </p:cNvPr>
          <p:cNvSpPr/>
          <p:nvPr/>
        </p:nvSpPr>
        <p:spPr>
          <a:xfrm>
            <a:off x="2362537" y="3142766"/>
            <a:ext cx="1860726" cy="155389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dirty="0">
              <a:solidFill>
                <a:schemeClr val="accent5"/>
              </a:solidFill>
              <a:latin typeface="Oswald" pitchFamily="2" charset="77"/>
            </a:endParaRPr>
          </a:p>
        </p:txBody>
      </p:sp>
      <p:sp>
        <p:nvSpPr>
          <p:cNvPr id="2" name="Rounded Rectangle 1">
            <a:extLst>
              <a:ext uri="{FF2B5EF4-FFF2-40B4-BE49-F238E27FC236}">
                <a16:creationId xmlns:a16="http://schemas.microsoft.com/office/drawing/2014/main" id="{D4E4CA1E-4E95-26A6-7E21-DB1DCDF0973C}"/>
              </a:ext>
            </a:extLst>
          </p:cNvPr>
          <p:cNvSpPr/>
          <p:nvPr/>
        </p:nvSpPr>
        <p:spPr>
          <a:xfrm>
            <a:off x="4662198" y="3102911"/>
            <a:ext cx="1860727" cy="161404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solidFill>
                <a:schemeClr val="accent5"/>
              </a:solidFill>
              <a:latin typeface="Oswald" pitchFamily="2" charset="77"/>
            </a:endParaRPr>
          </a:p>
        </p:txBody>
      </p:sp>
      <p:sp>
        <p:nvSpPr>
          <p:cNvPr id="419" name="Google Shape;419;p58"/>
          <p:cNvSpPr txBox="1">
            <a:spLocks noGrp="1"/>
          </p:cNvSpPr>
          <p:nvPr>
            <p:ph type="subTitle" idx="1"/>
          </p:nvPr>
        </p:nvSpPr>
        <p:spPr>
          <a:xfrm>
            <a:off x="328295" y="153214"/>
            <a:ext cx="8449945" cy="155389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000" b="1" kern="1200" dirty="0">
                <a:solidFill>
                  <a:schemeClr val="tx1">
                    <a:lumMod val="50000"/>
                  </a:schemeClr>
                </a:solidFill>
                <a:latin typeface="Oswald" pitchFamily="2" charset="77"/>
                <a:ea typeface="+mj-ea"/>
                <a:cs typeface="+mj-cs"/>
              </a:rPr>
              <a:t>1.  How do changes in unemployment rates, interest rates and median income in Connecticut affect the overall sale price and sales volume of different property types over time and what predictive insights can be derived from this analysis?</a:t>
            </a:r>
            <a:br>
              <a:rPr lang="en-US" sz="2000" kern="1200" dirty="0">
                <a:solidFill>
                  <a:schemeClr val="tx1">
                    <a:lumMod val="50000"/>
                  </a:schemeClr>
                </a:solidFill>
                <a:latin typeface="Oswald" pitchFamily="2" charset="77"/>
                <a:ea typeface="+mj-ea"/>
                <a:cs typeface="+mj-cs"/>
              </a:rPr>
            </a:br>
            <a:endParaRPr sz="2000" dirty="0">
              <a:solidFill>
                <a:schemeClr val="tx1">
                  <a:lumMod val="50000"/>
                </a:schemeClr>
              </a:solidFill>
              <a:latin typeface="Oswald" pitchFamily="2" charset="77"/>
            </a:endParaRPr>
          </a:p>
        </p:txBody>
      </p:sp>
      <p:sp>
        <p:nvSpPr>
          <p:cNvPr id="42" name="TextBox 41">
            <a:extLst>
              <a:ext uri="{FF2B5EF4-FFF2-40B4-BE49-F238E27FC236}">
                <a16:creationId xmlns:a16="http://schemas.microsoft.com/office/drawing/2014/main" id="{58C1E2AE-59ED-A827-6E54-95AA38BC0959}"/>
              </a:ext>
            </a:extLst>
          </p:cNvPr>
          <p:cNvSpPr txBox="1"/>
          <p:nvPr/>
        </p:nvSpPr>
        <p:spPr>
          <a:xfrm>
            <a:off x="349600" y="2931594"/>
            <a:ext cx="1504701" cy="160070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2547" tIns="122547" rIns="122547" bIns="122547" numCol="1" spcCol="1270" anchor="ctr" anchorCtr="0">
            <a:noAutofit/>
          </a:bodyPr>
          <a:lstStyle/>
          <a:p>
            <a:pPr marL="0" lvl="0" indent="0" defTabSz="711200">
              <a:spcBef>
                <a:spcPct val="0"/>
              </a:spcBef>
              <a:spcAft>
                <a:spcPct val="35000"/>
              </a:spcAft>
              <a:buNone/>
            </a:pPr>
            <a:r>
              <a:rPr lang="en-US" b="1" u="sng" kern="1200" dirty="0">
                <a:solidFill>
                  <a:schemeClr val="tx1">
                    <a:lumMod val="50000"/>
                  </a:schemeClr>
                </a:solidFill>
                <a:latin typeface="Oswald" pitchFamily="2" charset="77"/>
              </a:rPr>
              <a:t>Temporal Trends </a:t>
            </a:r>
          </a:p>
          <a:p>
            <a:pPr marL="0" lvl="0" indent="0" defTabSz="711200">
              <a:spcBef>
                <a:spcPct val="0"/>
              </a:spcBef>
              <a:spcAft>
                <a:spcPct val="35000"/>
              </a:spcAft>
              <a:buNone/>
            </a:pPr>
            <a:r>
              <a:rPr lang="en-US" sz="1200" kern="1200" dirty="0">
                <a:solidFill>
                  <a:schemeClr val="accent5"/>
                </a:solidFill>
                <a:latin typeface="Oswald" pitchFamily="2" charset="77"/>
              </a:rPr>
              <a:t>Analyzing changes in sales volume and sale amounts over time.</a:t>
            </a:r>
          </a:p>
        </p:txBody>
      </p:sp>
      <p:grpSp>
        <p:nvGrpSpPr>
          <p:cNvPr id="28" name="Group 27">
            <a:extLst>
              <a:ext uri="{FF2B5EF4-FFF2-40B4-BE49-F238E27FC236}">
                <a16:creationId xmlns:a16="http://schemas.microsoft.com/office/drawing/2014/main" id="{EE71BB3F-BE99-CBE1-ED98-2F5008259E3B}"/>
              </a:ext>
            </a:extLst>
          </p:cNvPr>
          <p:cNvGrpSpPr/>
          <p:nvPr/>
        </p:nvGrpSpPr>
        <p:grpSpPr>
          <a:xfrm>
            <a:off x="2404811" y="3639481"/>
            <a:ext cx="4509431" cy="630675"/>
            <a:chOff x="1279475" y="1449684"/>
            <a:chExt cx="4984164" cy="1157919"/>
          </a:xfrm>
        </p:grpSpPr>
        <p:sp>
          <p:nvSpPr>
            <p:cNvPr id="39" name="Rectangle 38">
              <a:extLst>
                <a:ext uri="{FF2B5EF4-FFF2-40B4-BE49-F238E27FC236}">
                  <a16:creationId xmlns:a16="http://schemas.microsoft.com/office/drawing/2014/main" id="{664BB2F9-AECC-3353-309F-A711548BF13D}"/>
                </a:ext>
              </a:extLst>
            </p:cNvPr>
            <p:cNvSpPr/>
            <p:nvPr/>
          </p:nvSpPr>
          <p:spPr>
            <a:xfrm>
              <a:off x="1337397" y="1449684"/>
              <a:ext cx="4926242" cy="115791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1200" b="1">
                <a:solidFill>
                  <a:schemeClr val="accent5"/>
                </a:solidFill>
                <a:latin typeface="Oswald" pitchFamily="2" charset="77"/>
              </a:endParaRPr>
            </a:p>
          </p:txBody>
        </p:sp>
        <p:sp>
          <p:nvSpPr>
            <p:cNvPr id="40" name="TextBox 39">
              <a:extLst>
                <a:ext uri="{FF2B5EF4-FFF2-40B4-BE49-F238E27FC236}">
                  <a16:creationId xmlns:a16="http://schemas.microsoft.com/office/drawing/2014/main" id="{7F8C35A7-C518-D4F4-2BC8-3603DF74E356}"/>
                </a:ext>
              </a:extLst>
            </p:cNvPr>
            <p:cNvSpPr txBox="1"/>
            <p:nvPr/>
          </p:nvSpPr>
          <p:spPr>
            <a:xfrm>
              <a:off x="1279475" y="1482818"/>
              <a:ext cx="1989563" cy="8992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2547" tIns="122547" rIns="122547" bIns="122547" numCol="1" spcCol="1270" anchor="ctr" anchorCtr="0">
              <a:noAutofit/>
            </a:bodyPr>
            <a:lstStyle/>
            <a:p>
              <a:pPr marL="0" lvl="0" indent="0" algn="l" defTabSz="711200">
                <a:spcBef>
                  <a:spcPct val="0"/>
                </a:spcBef>
                <a:spcAft>
                  <a:spcPct val="35000"/>
                </a:spcAft>
                <a:buNone/>
              </a:pPr>
              <a:r>
                <a:rPr lang="en-US" b="1" u="sng" kern="1200" dirty="0">
                  <a:solidFill>
                    <a:schemeClr val="tx1">
                      <a:lumMod val="50000"/>
                    </a:schemeClr>
                  </a:solidFill>
                  <a:latin typeface="Oswald" pitchFamily="2" charset="77"/>
                </a:rPr>
                <a:t>Economic Influences </a:t>
              </a:r>
            </a:p>
            <a:p>
              <a:pPr marL="0" lvl="0" indent="0" algn="l" defTabSz="711200">
                <a:spcBef>
                  <a:spcPct val="0"/>
                </a:spcBef>
                <a:spcAft>
                  <a:spcPct val="35000"/>
                </a:spcAft>
                <a:buNone/>
              </a:pPr>
              <a:r>
                <a:rPr lang="en-US" sz="1200" kern="1200" dirty="0">
                  <a:solidFill>
                    <a:schemeClr val="accent5"/>
                  </a:solidFill>
                  <a:latin typeface="Oswald" pitchFamily="2" charset="77"/>
                </a:rPr>
                <a:t>Investigating the impact of economic factors such as unemployment rate, business establishments, employee wages and employee count on real estate sales.</a:t>
              </a:r>
            </a:p>
          </p:txBody>
        </p:sp>
      </p:grpSp>
      <p:grpSp>
        <p:nvGrpSpPr>
          <p:cNvPr id="31" name="Group 30">
            <a:extLst>
              <a:ext uri="{FF2B5EF4-FFF2-40B4-BE49-F238E27FC236}">
                <a16:creationId xmlns:a16="http://schemas.microsoft.com/office/drawing/2014/main" id="{049CA04C-2A23-2749-145E-B5B0E32645CF}"/>
              </a:ext>
            </a:extLst>
          </p:cNvPr>
          <p:cNvGrpSpPr/>
          <p:nvPr/>
        </p:nvGrpSpPr>
        <p:grpSpPr>
          <a:xfrm>
            <a:off x="4726719" y="3298023"/>
            <a:ext cx="2409308" cy="1898924"/>
            <a:chOff x="669399" y="2897083"/>
            <a:chExt cx="5594240" cy="1157919"/>
          </a:xfrm>
        </p:grpSpPr>
        <p:sp>
          <p:nvSpPr>
            <p:cNvPr id="37" name="Rectangle 36">
              <a:extLst>
                <a:ext uri="{FF2B5EF4-FFF2-40B4-BE49-F238E27FC236}">
                  <a16:creationId xmlns:a16="http://schemas.microsoft.com/office/drawing/2014/main" id="{A63E0D89-6B44-9F1E-8E7D-120D1EF7282A}"/>
                </a:ext>
              </a:extLst>
            </p:cNvPr>
            <p:cNvSpPr/>
            <p:nvPr/>
          </p:nvSpPr>
          <p:spPr>
            <a:xfrm>
              <a:off x="1337397" y="2897083"/>
              <a:ext cx="4926242" cy="115791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solidFill>
                  <a:schemeClr val="accent5"/>
                </a:solidFill>
                <a:latin typeface="Oswald" pitchFamily="2" charset="77"/>
              </a:endParaRPr>
            </a:p>
          </p:txBody>
        </p:sp>
        <p:sp>
          <p:nvSpPr>
            <p:cNvPr id="38" name="TextBox 37">
              <a:extLst>
                <a:ext uri="{FF2B5EF4-FFF2-40B4-BE49-F238E27FC236}">
                  <a16:creationId xmlns:a16="http://schemas.microsoft.com/office/drawing/2014/main" id="{846C0598-A5A5-3EC6-827E-69EC213EA97E}"/>
                </a:ext>
              </a:extLst>
            </p:cNvPr>
            <p:cNvSpPr txBox="1"/>
            <p:nvPr/>
          </p:nvSpPr>
          <p:spPr>
            <a:xfrm>
              <a:off x="669399" y="2940403"/>
              <a:ext cx="4348316" cy="5494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2547" tIns="122547" rIns="122547" bIns="122547" numCol="1" spcCol="1270" anchor="ctr" anchorCtr="0">
              <a:noAutofit/>
            </a:bodyPr>
            <a:lstStyle/>
            <a:p>
              <a:pPr marL="0" lvl="0" indent="0" algn="l" defTabSz="711200">
                <a:spcBef>
                  <a:spcPct val="0"/>
                </a:spcBef>
                <a:spcAft>
                  <a:spcPct val="35000"/>
                </a:spcAft>
                <a:buNone/>
              </a:pPr>
              <a:r>
                <a:rPr lang="en-US" b="1" u="sng" kern="1200" dirty="0">
                  <a:solidFill>
                    <a:schemeClr val="tx1">
                      <a:lumMod val="50000"/>
                    </a:schemeClr>
                  </a:solidFill>
                  <a:latin typeface="Oswald" pitchFamily="2" charset="77"/>
                </a:rPr>
                <a:t>Geospatial Dynamics</a:t>
              </a:r>
              <a:r>
                <a:rPr lang="en-US" sz="1200" b="1" u="sng" kern="1200" dirty="0">
                  <a:solidFill>
                    <a:schemeClr val="tx1">
                      <a:lumMod val="50000"/>
                    </a:schemeClr>
                  </a:solidFill>
                  <a:latin typeface="Oswald" pitchFamily="2" charset="77"/>
                </a:rPr>
                <a:t> </a:t>
              </a:r>
            </a:p>
            <a:p>
              <a:pPr marL="0" lvl="0" indent="0" algn="l" defTabSz="711200">
                <a:spcBef>
                  <a:spcPct val="0"/>
                </a:spcBef>
                <a:spcAft>
                  <a:spcPct val="35000"/>
                </a:spcAft>
                <a:buNone/>
              </a:pPr>
              <a:r>
                <a:rPr lang="en-US" sz="1200" kern="1200" dirty="0">
                  <a:solidFill>
                    <a:schemeClr val="accent5"/>
                  </a:solidFill>
                  <a:latin typeface="Oswald" pitchFamily="2" charset="77"/>
                </a:rPr>
                <a:t>Exploring spatial patterns and variations in sales activity across different regions of Connecticut.</a:t>
              </a:r>
            </a:p>
          </p:txBody>
        </p:sp>
      </p:grpSp>
      <p:sp>
        <p:nvSpPr>
          <p:cNvPr id="32" name="Rounded Rectangle 31">
            <a:extLst>
              <a:ext uri="{FF2B5EF4-FFF2-40B4-BE49-F238E27FC236}">
                <a16:creationId xmlns:a16="http://schemas.microsoft.com/office/drawing/2014/main" id="{8A3B83F4-F86D-D3A3-E691-FC5C155A8B5E}"/>
              </a:ext>
            </a:extLst>
          </p:cNvPr>
          <p:cNvSpPr/>
          <p:nvPr/>
        </p:nvSpPr>
        <p:spPr>
          <a:xfrm>
            <a:off x="6994341" y="3154822"/>
            <a:ext cx="1950122" cy="1541834"/>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solidFill>
                <a:schemeClr val="accent5"/>
              </a:solidFill>
              <a:latin typeface="Oswald" pitchFamily="2" charset="77"/>
            </a:endParaRPr>
          </a:p>
        </p:txBody>
      </p:sp>
      <p:grpSp>
        <p:nvGrpSpPr>
          <p:cNvPr id="34" name="Group 33">
            <a:extLst>
              <a:ext uri="{FF2B5EF4-FFF2-40B4-BE49-F238E27FC236}">
                <a16:creationId xmlns:a16="http://schemas.microsoft.com/office/drawing/2014/main" id="{3DF0ABD5-C88D-6B50-ED73-74EFFFD2C7CA}"/>
              </a:ext>
            </a:extLst>
          </p:cNvPr>
          <p:cNvGrpSpPr/>
          <p:nvPr/>
        </p:nvGrpSpPr>
        <p:grpSpPr>
          <a:xfrm>
            <a:off x="4830780" y="3466937"/>
            <a:ext cx="4243206" cy="705486"/>
            <a:chOff x="1337397" y="3912920"/>
            <a:chExt cx="4926242" cy="1589482"/>
          </a:xfrm>
        </p:grpSpPr>
        <p:sp>
          <p:nvSpPr>
            <p:cNvPr id="35" name="Rectangle 34">
              <a:extLst>
                <a:ext uri="{FF2B5EF4-FFF2-40B4-BE49-F238E27FC236}">
                  <a16:creationId xmlns:a16="http://schemas.microsoft.com/office/drawing/2014/main" id="{E7517F88-790D-E63C-CB27-ADD1D7B5AAAC}"/>
                </a:ext>
              </a:extLst>
            </p:cNvPr>
            <p:cNvSpPr/>
            <p:nvPr/>
          </p:nvSpPr>
          <p:spPr>
            <a:xfrm>
              <a:off x="1337397" y="4344483"/>
              <a:ext cx="4926242" cy="115791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1200" b="1">
                <a:solidFill>
                  <a:schemeClr val="accent5"/>
                </a:solidFill>
                <a:latin typeface="Oswald" pitchFamily="2" charset="77"/>
              </a:endParaRPr>
            </a:p>
          </p:txBody>
        </p:sp>
        <p:sp>
          <p:nvSpPr>
            <p:cNvPr id="36" name="TextBox 35">
              <a:extLst>
                <a:ext uri="{FF2B5EF4-FFF2-40B4-BE49-F238E27FC236}">
                  <a16:creationId xmlns:a16="http://schemas.microsoft.com/office/drawing/2014/main" id="{B8DECF6B-869D-4115-0AF0-ABC5C47E46BA}"/>
                </a:ext>
              </a:extLst>
            </p:cNvPr>
            <p:cNvSpPr txBox="1"/>
            <p:nvPr/>
          </p:nvSpPr>
          <p:spPr>
            <a:xfrm>
              <a:off x="3830466" y="3912920"/>
              <a:ext cx="2393900" cy="11579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2547" tIns="122547" rIns="122547" bIns="122547" numCol="1" spcCol="1270" anchor="ctr" anchorCtr="0">
              <a:noAutofit/>
            </a:bodyPr>
            <a:lstStyle/>
            <a:p>
              <a:pPr marL="0" lvl="0" indent="0" defTabSz="711200">
                <a:lnSpc>
                  <a:spcPct val="150000"/>
                </a:lnSpc>
                <a:spcBef>
                  <a:spcPct val="0"/>
                </a:spcBef>
                <a:spcAft>
                  <a:spcPct val="35000"/>
                </a:spcAft>
                <a:buNone/>
              </a:pPr>
              <a:endParaRPr lang="en-US" b="1" u="sng" kern="1200" dirty="0">
                <a:solidFill>
                  <a:schemeClr val="accent5"/>
                </a:solidFill>
                <a:latin typeface="Oswald" pitchFamily="2" charset="77"/>
              </a:endParaRPr>
            </a:p>
            <a:p>
              <a:pPr marL="0" lvl="0" indent="0" defTabSz="711200">
                <a:spcBef>
                  <a:spcPct val="0"/>
                </a:spcBef>
                <a:spcAft>
                  <a:spcPct val="35000"/>
                </a:spcAft>
                <a:buNone/>
              </a:pPr>
              <a:r>
                <a:rPr lang="en-US" b="1" u="sng" kern="1200" dirty="0">
                  <a:solidFill>
                    <a:schemeClr val="tx1">
                      <a:lumMod val="50000"/>
                    </a:schemeClr>
                  </a:solidFill>
                  <a:latin typeface="Oswald" pitchFamily="2" charset="77"/>
                </a:rPr>
                <a:t>Predictive Analysis </a:t>
              </a:r>
            </a:p>
            <a:p>
              <a:pPr marL="0" lvl="0" indent="0" algn="l" defTabSz="711200">
                <a:spcBef>
                  <a:spcPct val="0"/>
                </a:spcBef>
                <a:spcAft>
                  <a:spcPct val="35000"/>
                </a:spcAft>
                <a:buNone/>
              </a:pPr>
              <a:r>
                <a:rPr lang="en-US" sz="1200" kern="1200" dirty="0">
                  <a:solidFill>
                    <a:schemeClr val="accent5"/>
                  </a:solidFill>
                  <a:latin typeface="Oswald" pitchFamily="2" charset="77"/>
                </a:rPr>
                <a:t>Using historical data to forecast future trends and provide actionable insights for stakeholders in the residential real estate sectors.</a:t>
              </a:r>
            </a:p>
          </p:txBody>
        </p:sp>
      </p:grpSp>
      <p:grpSp>
        <p:nvGrpSpPr>
          <p:cNvPr id="44" name="Google Shape;12533;p135">
            <a:extLst>
              <a:ext uri="{FF2B5EF4-FFF2-40B4-BE49-F238E27FC236}">
                <a16:creationId xmlns:a16="http://schemas.microsoft.com/office/drawing/2014/main" id="{2C72C12E-84ED-061C-A357-8EF43CBEA821}"/>
              </a:ext>
            </a:extLst>
          </p:cNvPr>
          <p:cNvGrpSpPr/>
          <p:nvPr/>
        </p:nvGrpSpPr>
        <p:grpSpPr>
          <a:xfrm>
            <a:off x="559650" y="1833870"/>
            <a:ext cx="1056607" cy="1019500"/>
            <a:chOff x="-1333200" y="2770450"/>
            <a:chExt cx="291450" cy="292225"/>
          </a:xfrm>
          <a:solidFill>
            <a:schemeClr val="accent2">
              <a:lumMod val="75000"/>
            </a:schemeClr>
          </a:solidFill>
        </p:grpSpPr>
        <p:sp>
          <p:nvSpPr>
            <p:cNvPr id="45" name="Google Shape;12534;p135">
              <a:extLst>
                <a:ext uri="{FF2B5EF4-FFF2-40B4-BE49-F238E27FC236}">
                  <a16:creationId xmlns:a16="http://schemas.microsoft.com/office/drawing/2014/main" id="{BD0465DE-03E3-076A-E17C-2D1B89D7225D}"/>
                </a:ext>
              </a:extLst>
            </p:cNvPr>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sp>
          <p:nvSpPr>
            <p:cNvPr id="46" name="Google Shape;12535;p135">
              <a:extLst>
                <a:ext uri="{FF2B5EF4-FFF2-40B4-BE49-F238E27FC236}">
                  <a16:creationId xmlns:a16="http://schemas.microsoft.com/office/drawing/2014/main" id="{6C650538-DB3D-38E0-E9E4-5BAFBEB86313}"/>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grpSp>
      <p:grpSp>
        <p:nvGrpSpPr>
          <p:cNvPr id="397" name="Google Shape;844;p82">
            <a:extLst>
              <a:ext uri="{FF2B5EF4-FFF2-40B4-BE49-F238E27FC236}">
                <a16:creationId xmlns:a16="http://schemas.microsoft.com/office/drawing/2014/main" id="{47545BEA-9ED8-9149-8A0E-996F9BA3D850}"/>
              </a:ext>
            </a:extLst>
          </p:cNvPr>
          <p:cNvGrpSpPr/>
          <p:nvPr/>
        </p:nvGrpSpPr>
        <p:grpSpPr>
          <a:xfrm>
            <a:off x="2702794" y="1745674"/>
            <a:ext cx="1216308" cy="1128807"/>
            <a:chOff x="4406450" y="4157375"/>
            <a:chExt cx="571725" cy="571675"/>
          </a:xfrm>
          <a:solidFill>
            <a:schemeClr val="accent2">
              <a:lumMod val="75000"/>
            </a:schemeClr>
          </a:solidFill>
        </p:grpSpPr>
        <p:sp>
          <p:nvSpPr>
            <p:cNvPr id="398" name="Google Shape;845;p82">
              <a:extLst>
                <a:ext uri="{FF2B5EF4-FFF2-40B4-BE49-F238E27FC236}">
                  <a16:creationId xmlns:a16="http://schemas.microsoft.com/office/drawing/2014/main" id="{69AC249B-098D-4BC3-4905-8892923B6E7F}"/>
                </a:ext>
              </a:extLst>
            </p:cNvPr>
            <p:cNvSpPr/>
            <p:nvPr/>
          </p:nvSpPr>
          <p:spPr>
            <a:xfrm>
              <a:off x="4604925" y="4157375"/>
              <a:ext cx="181400" cy="302825"/>
            </a:xfrm>
            <a:custGeom>
              <a:avLst/>
              <a:gdLst/>
              <a:ahLst/>
              <a:cxnLst/>
              <a:rect l="l" t="t" r="r" b="b"/>
              <a:pathLst>
                <a:path w="7256" h="12113" extrusionOk="0">
                  <a:moveTo>
                    <a:pt x="2822" y="2755"/>
                  </a:moveTo>
                  <a:lnTo>
                    <a:pt x="2822" y="4711"/>
                  </a:lnTo>
                  <a:cubicBezTo>
                    <a:pt x="2075" y="4467"/>
                    <a:pt x="2035" y="4009"/>
                    <a:pt x="2089" y="3637"/>
                  </a:cubicBezTo>
                  <a:cubicBezTo>
                    <a:pt x="2148" y="3244"/>
                    <a:pt x="2417" y="2927"/>
                    <a:pt x="2822" y="2755"/>
                  </a:cubicBezTo>
                  <a:close/>
                  <a:moveTo>
                    <a:pt x="4163" y="6693"/>
                  </a:moveTo>
                  <a:cubicBezTo>
                    <a:pt x="4216" y="6714"/>
                    <a:pt x="5632" y="7145"/>
                    <a:pt x="5632" y="8282"/>
                  </a:cubicBezTo>
                  <a:cubicBezTo>
                    <a:pt x="5632" y="8823"/>
                    <a:pt x="5001" y="9378"/>
                    <a:pt x="4163" y="9499"/>
                  </a:cubicBezTo>
                  <a:lnTo>
                    <a:pt x="4163" y="6693"/>
                  </a:lnTo>
                  <a:close/>
                  <a:moveTo>
                    <a:pt x="2826" y="0"/>
                  </a:moveTo>
                  <a:lnTo>
                    <a:pt x="2826" y="1350"/>
                  </a:lnTo>
                  <a:cubicBezTo>
                    <a:pt x="1773" y="1575"/>
                    <a:pt x="907" y="2413"/>
                    <a:pt x="766" y="3440"/>
                  </a:cubicBezTo>
                  <a:cubicBezTo>
                    <a:pt x="636" y="4912"/>
                    <a:pt x="1326" y="5643"/>
                    <a:pt x="2826" y="6165"/>
                  </a:cubicBezTo>
                  <a:lnTo>
                    <a:pt x="2826" y="9371"/>
                  </a:lnTo>
                  <a:cubicBezTo>
                    <a:pt x="1651" y="9057"/>
                    <a:pt x="994" y="8020"/>
                    <a:pt x="994" y="8020"/>
                  </a:cubicBezTo>
                  <a:lnTo>
                    <a:pt x="1" y="8919"/>
                  </a:lnTo>
                  <a:cubicBezTo>
                    <a:pt x="704" y="9795"/>
                    <a:pt x="1658" y="10522"/>
                    <a:pt x="2826" y="10752"/>
                  </a:cubicBezTo>
                  <a:lnTo>
                    <a:pt x="2826" y="12112"/>
                  </a:lnTo>
                  <a:lnTo>
                    <a:pt x="4165" y="12112"/>
                  </a:lnTo>
                  <a:lnTo>
                    <a:pt x="4165" y="10847"/>
                  </a:lnTo>
                  <a:cubicBezTo>
                    <a:pt x="5441" y="10759"/>
                    <a:pt x="6734" y="9797"/>
                    <a:pt x="6952" y="8517"/>
                  </a:cubicBezTo>
                  <a:cubicBezTo>
                    <a:pt x="7256" y="6780"/>
                    <a:pt x="5733" y="5741"/>
                    <a:pt x="4165" y="5259"/>
                  </a:cubicBezTo>
                  <a:lnTo>
                    <a:pt x="4165" y="2628"/>
                  </a:lnTo>
                  <a:cubicBezTo>
                    <a:pt x="4843" y="2698"/>
                    <a:pt x="5606" y="3241"/>
                    <a:pt x="6156" y="3712"/>
                  </a:cubicBezTo>
                  <a:lnTo>
                    <a:pt x="6987" y="2659"/>
                  </a:lnTo>
                  <a:cubicBezTo>
                    <a:pt x="6217" y="1944"/>
                    <a:pt x="4965" y="1296"/>
                    <a:pt x="4165" y="1277"/>
                  </a:cubicBezTo>
                  <a:lnTo>
                    <a:pt x="4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sp>
          <p:nvSpPr>
            <p:cNvPr id="399" name="Google Shape;846;p82">
              <a:extLst>
                <a:ext uri="{FF2B5EF4-FFF2-40B4-BE49-F238E27FC236}">
                  <a16:creationId xmlns:a16="http://schemas.microsoft.com/office/drawing/2014/main" id="{D767CC93-C6B1-B201-30CC-2617EDE8A308}"/>
                </a:ext>
              </a:extLst>
            </p:cNvPr>
            <p:cNvSpPr/>
            <p:nvPr/>
          </p:nvSpPr>
          <p:spPr>
            <a:xfrm>
              <a:off x="4406450" y="4462050"/>
              <a:ext cx="571725" cy="190075"/>
            </a:xfrm>
            <a:custGeom>
              <a:avLst/>
              <a:gdLst/>
              <a:ahLst/>
              <a:cxnLst/>
              <a:rect l="l" t="t" r="r" b="b"/>
              <a:pathLst>
                <a:path w="22869" h="7603" extrusionOk="0">
                  <a:moveTo>
                    <a:pt x="6052" y="1565"/>
                  </a:moveTo>
                  <a:lnTo>
                    <a:pt x="8457" y="3007"/>
                  </a:lnTo>
                  <a:lnTo>
                    <a:pt x="8457" y="6264"/>
                  </a:lnTo>
                  <a:lnTo>
                    <a:pt x="6723" y="6264"/>
                  </a:lnTo>
                  <a:lnTo>
                    <a:pt x="6723" y="4627"/>
                  </a:lnTo>
                  <a:lnTo>
                    <a:pt x="5382" y="4627"/>
                  </a:lnTo>
                  <a:lnTo>
                    <a:pt x="5382" y="6264"/>
                  </a:lnTo>
                  <a:lnTo>
                    <a:pt x="3646" y="6264"/>
                  </a:lnTo>
                  <a:lnTo>
                    <a:pt x="3646" y="3007"/>
                  </a:lnTo>
                  <a:lnTo>
                    <a:pt x="6052" y="1565"/>
                  </a:lnTo>
                  <a:close/>
                  <a:moveTo>
                    <a:pt x="16817" y="1565"/>
                  </a:moveTo>
                  <a:lnTo>
                    <a:pt x="19221" y="3007"/>
                  </a:lnTo>
                  <a:lnTo>
                    <a:pt x="19221" y="6264"/>
                  </a:lnTo>
                  <a:lnTo>
                    <a:pt x="17487" y="6264"/>
                  </a:lnTo>
                  <a:lnTo>
                    <a:pt x="17487" y="4627"/>
                  </a:lnTo>
                  <a:lnTo>
                    <a:pt x="16146" y="4627"/>
                  </a:lnTo>
                  <a:lnTo>
                    <a:pt x="16146" y="6264"/>
                  </a:lnTo>
                  <a:lnTo>
                    <a:pt x="14411" y="6264"/>
                  </a:lnTo>
                  <a:lnTo>
                    <a:pt x="14411" y="3007"/>
                  </a:lnTo>
                  <a:lnTo>
                    <a:pt x="16817" y="1565"/>
                  </a:lnTo>
                  <a:close/>
                  <a:moveTo>
                    <a:pt x="6052" y="1"/>
                  </a:moveTo>
                  <a:lnTo>
                    <a:pt x="1321" y="2840"/>
                  </a:lnTo>
                  <a:lnTo>
                    <a:pt x="2010" y="3987"/>
                  </a:lnTo>
                  <a:lnTo>
                    <a:pt x="2307" y="3810"/>
                  </a:lnTo>
                  <a:lnTo>
                    <a:pt x="2307" y="6264"/>
                  </a:lnTo>
                  <a:lnTo>
                    <a:pt x="1" y="6264"/>
                  </a:lnTo>
                  <a:lnTo>
                    <a:pt x="1" y="7603"/>
                  </a:lnTo>
                  <a:lnTo>
                    <a:pt x="22868" y="7603"/>
                  </a:lnTo>
                  <a:lnTo>
                    <a:pt x="22868" y="6264"/>
                  </a:lnTo>
                  <a:lnTo>
                    <a:pt x="20562" y="6264"/>
                  </a:lnTo>
                  <a:lnTo>
                    <a:pt x="20562" y="3810"/>
                  </a:lnTo>
                  <a:lnTo>
                    <a:pt x="20859" y="3987"/>
                  </a:lnTo>
                  <a:lnTo>
                    <a:pt x="21548" y="2840"/>
                  </a:lnTo>
                  <a:lnTo>
                    <a:pt x="16817" y="1"/>
                  </a:lnTo>
                  <a:lnTo>
                    <a:pt x="12085" y="2840"/>
                  </a:lnTo>
                  <a:lnTo>
                    <a:pt x="12775" y="3987"/>
                  </a:lnTo>
                  <a:lnTo>
                    <a:pt x="13071" y="3810"/>
                  </a:lnTo>
                  <a:lnTo>
                    <a:pt x="13071" y="6264"/>
                  </a:lnTo>
                  <a:lnTo>
                    <a:pt x="9798" y="6264"/>
                  </a:lnTo>
                  <a:lnTo>
                    <a:pt x="9798" y="3810"/>
                  </a:lnTo>
                  <a:lnTo>
                    <a:pt x="10094" y="3987"/>
                  </a:lnTo>
                  <a:lnTo>
                    <a:pt x="10784" y="2840"/>
                  </a:lnTo>
                  <a:lnTo>
                    <a:pt x="60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latin typeface="Oswald" pitchFamily="2" charset="77"/>
              </a:endParaRPr>
            </a:p>
          </p:txBody>
        </p:sp>
        <p:sp>
          <p:nvSpPr>
            <p:cNvPr id="400" name="Google Shape;847;p82">
              <a:extLst>
                <a:ext uri="{FF2B5EF4-FFF2-40B4-BE49-F238E27FC236}">
                  <a16:creationId xmlns:a16="http://schemas.microsoft.com/office/drawing/2014/main" id="{A0848791-5E07-36C0-9872-D83250C0755C}"/>
                </a:ext>
              </a:extLst>
            </p:cNvPr>
            <p:cNvSpPr/>
            <p:nvPr/>
          </p:nvSpPr>
          <p:spPr>
            <a:xfrm>
              <a:off x="4406450" y="4695500"/>
              <a:ext cx="571725" cy="33550"/>
            </a:xfrm>
            <a:custGeom>
              <a:avLst/>
              <a:gdLst/>
              <a:ahLst/>
              <a:cxnLst/>
              <a:rect l="l" t="t" r="r" b="b"/>
              <a:pathLst>
                <a:path w="22869" h="1342" extrusionOk="0">
                  <a:moveTo>
                    <a:pt x="1" y="0"/>
                  </a:moveTo>
                  <a:lnTo>
                    <a:pt x="1" y="1341"/>
                  </a:lnTo>
                  <a:lnTo>
                    <a:pt x="22868" y="1341"/>
                  </a:lnTo>
                  <a:lnTo>
                    <a:pt x="2286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latin typeface="Oswald" pitchFamily="2" charset="77"/>
              </a:endParaRPr>
            </a:p>
          </p:txBody>
        </p:sp>
      </p:grpSp>
      <p:grpSp>
        <p:nvGrpSpPr>
          <p:cNvPr id="402" name="Google Shape;849;p82">
            <a:extLst>
              <a:ext uri="{FF2B5EF4-FFF2-40B4-BE49-F238E27FC236}">
                <a16:creationId xmlns:a16="http://schemas.microsoft.com/office/drawing/2014/main" id="{830BC681-665C-794F-1C0D-B4ECE6644161}"/>
              </a:ext>
            </a:extLst>
          </p:cNvPr>
          <p:cNvGrpSpPr/>
          <p:nvPr/>
        </p:nvGrpSpPr>
        <p:grpSpPr>
          <a:xfrm>
            <a:off x="5035570" y="1766985"/>
            <a:ext cx="1056607" cy="1061719"/>
            <a:chOff x="3104925" y="4165700"/>
            <a:chExt cx="571750" cy="571675"/>
          </a:xfrm>
          <a:solidFill>
            <a:schemeClr val="accent2">
              <a:lumMod val="75000"/>
            </a:schemeClr>
          </a:solidFill>
        </p:grpSpPr>
        <p:sp>
          <p:nvSpPr>
            <p:cNvPr id="403" name="Google Shape;850;p82">
              <a:extLst>
                <a:ext uri="{FF2B5EF4-FFF2-40B4-BE49-F238E27FC236}">
                  <a16:creationId xmlns:a16="http://schemas.microsoft.com/office/drawing/2014/main" id="{FC20BAAA-40E5-97DE-EC18-F1B7E666327C}"/>
                </a:ext>
              </a:extLst>
            </p:cNvPr>
            <p:cNvSpPr/>
            <p:nvPr/>
          </p:nvSpPr>
          <p:spPr>
            <a:xfrm>
              <a:off x="3104925" y="4470400"/>
              <a:ext cx="571750" cy="190100"/>
            </a:xfrm>
            <a:custGeom>
              <a:avLst/>
              <a:gdLst/>
              <a:ahLst/>
              <a:cxnLst/>
              <a:rect l="l" t="t" r="r" b="b"/>
              <a:pathLst>
                <a:path w="22870" h="7604" extrusionOk="0">
                  <a:moveTo>
                    <a:pt x="6054" y="1564"/>
                  </a:moveTo>
                  <a:lnTo>
                    <a:pt x="8458" y="3007"/>
                  </a:lnTo>
                  <a:lnTo>
                    <a:pt x="8458" y="6263"/>
                  </a:lnTo>
                  <a:lnTo>
                    <a:pt x="6722" y="6263"/>
                  </a:lnTo>
                  <a:lnTo>
                    <a:pt x="6722" y="4627"/>
                  </a:lnTo>
                  <a:lnTo>
                    <a:pt x="5383" y="4627"/>
                  </a:lnTo>
                  <a:lnTo>
                    <a:pt x="5383" y="6263"/>
                  </a:lnTo>
                  <a:lnTo>
                    <a:pt x="3648" y="6263"/>
                  </a:lnTo>
                  <a:lnTo>
                    <a:pt x="3648" y="3007"/>
                  </a:lnTo>
                  <a:lnTo>
                    <a:pt x="6054" y="1564"/>
                  </a:lnTo>
                  <a:close/>
                  <a:moveTo>
                    <a:pt x="16818" y="1564"/>
                  </a:moveTo>
                  <a:lnTo>
                    <a:pt x="19222" y="3007"/>
                  </a:lnTo>
                  <a:lnTo>
                    <a:pt x="19222" y="6263"/>
                  </a:lnTo>
                  <a:lnTo>
                    <a:pt x="17487" y="6263"/>
                  </a:lnTo>
                  <a:lnTo>
                    <a:pt x="17487" y="4627"/>
                  </a:lnTo>
                  <a:lnTo>
                    <a:pt x="16148" y="4627"/>
                  </a:lnTo>
                  <a:lnTo>
                    <a:pt x="16148" y="6263"/>
                  </a:lnTo>
                  <a:lnTo>
                    <a:pt x="14412" y="6263"/>
                  </a:lnTo>
                  <a:lnTo>
                    <a:pt x="14412" y="3007"/>
                  </a:lnTo>
                  <a:lnTo>
                    <a:pt x="16818" y="1564"/>
                  </a:lnTo>
                  <a:close/>
                  <a:moveTo>
                    <a:pt x="16818" y="0"/>
                  </a:moveTo>
                  <a:lnTo>
                    <a:pt x="12086" y="2839"/>
                  </a:lnTo>
                  <a:lnTo>
                    <a:pt x="12776" y="3988"/>
                  </a:lnTo>
                  <a:lnTo>
                    <a:pt x="13073" y="3810"/>
                  </a:lnTo>
                  <a:lnTo>
                    <a:pt x="13073" y="6263"/>
                  </a:lnTo>
                  <a:lnTo>
                    <a:pt x="9799" y="6263"/>
                  </a:lnTo>
                  <a:lnTo>
                    <a:pt x="9799" y="3810"/>
                  </a:lnTo>
                  <a:lnTo>
                    <a:pt x="10096" y="3990"/>
                  </a:lnTo>
                  <a:lnTo>
                    <a:pt x="10785" y="2841"/>
                  </a:lnTo>
                  <a:lnTo>
                    <a:pt x="6054" y="2"/>
                  </a:lnTo>
                  <a:lnTo>
                    <a:pt x="1322" y="2841"/>
                  </a:lnTo>
                  <a:lnTo>
                    <a:pt x="2012" y="3990"/>
                  </a:lnTo>
                  <a:lnTo>
                    <a:pt x="2309" y="3810"/>
                  </a:lnTo>
                  <a:lnTo>
                    <a:pt x="2309" y="6263"/>
                  </a:lnTo>
                  <a:lnTo>
                    <a:pt x="0" y="6263"/>
                  </a:lnTo>
                  <a:lnTo>
                    <a:pt x="0" y="7604"/>
                  </a:lnTo>
                  <a:lnTo>
                    <a:pt x="22870" y="7604"/>
                  </a:lnTo>
                  <a:lnTo>
                    <a:pt x="22870" y="6263"/>
                  </a:lnTo>
                  <a:lnTo>
                    <a:pt x="20563" y="6263"/>
                  </a:lnTo>
                  <a:lnTo>
                    <a:pt x="20563" y="3810"/>
                  </a:lnTo>
                  <a:lnTo>
                    <a:pt x="20860" y="3988"/>
                  </a:lnTo>
                  <a:lnTo>
                    <a:pt x="21550" y="2839"/>
                  </a:lnTo>
                  <a:lnTo>
                    <a:pt x="168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sp>
          <p:nvSpPr>
            <p:cNvPr id="404" name="Google Shape;851;p82">
              <a:extLst>
                <a:ext uri="{FF2B5EF4-FFF2-40B4-BE49-F238E27FC236}">
                  <a16:creationId xmlns:a16="http://schemas.microsoft.com/office/drawing/2014/main" id="{17D6C7F1-E82E-CE2D-1996-93CAC4D3CE14}"/>
                </a:ext>
              </a:extLst>
            </p:cNvPr>
            <p:cNvSpPr/>
            <p:nvPr/>
          </p:nvSpPr>
          <p:spPr>
            <a:xfrm>
              <a:off x="3104925" y="4703875"/>
              <a:ext cx="571750" cy="33500"/>
            </a:xfrm>
            <a:custGeom>
              <a:avLst/>
              <a:gdLst/>
              <a:ahLst/>
              <a:cxnLst/>
              <a:rect l="l" t="t" r="r" b="b"/>
              <a:pathLst>
                <a:path w="22870" h="1340" extrusionOk="0">
                  <a:moveTo>
                    <a:pt x="0" y="0"/>
                  </a:moveTo>
                  <a:lnTo>
                    <a:pt x="0" y="1340"/>
                  </a:lnTo>
                  <a:lnTo>
                    <a:pt x="22870" y="1340"/>
                  </a:lnTo>
                  <a:lnTo>
                    <a:pt x="2287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sp>
          <p:nvSpPr>
            <p:cNvPr id="405" name="Google Shape;852;p82">
              <a:extLst>
                <a:ext uri="{FF2B5EF4-FFF2-40B4-BE49-F238E27FC236}">
                  <a16:creationId xmlns:a16="http://schemas.microsoft.com/office/drawing/2014/main" id="{0B9114E4-8812-F9B7-0A27-48972C631456}"/>
                </a:ext>
              </a:extLst>
            </p:cNvPr>
            <p:cNvSpPr/>
            <p:nvPr/>
          </p:nvSpPr>
          <p:spPr>
            <a:xfrm>
              <a:off x="3335575" y="4242275"/>
              <a:ext cx="110450" cy="110450"/>
            </a:xfrm>
            <a:custGeom>
              <a:avLst/>
              <a:gdLst/>
              <a:ahLst/>
              <a:cxnLst/>
              <a:rect l="l" t="t" r="r" b="b"/>
              <a:pathLst>
                <a:path w="4418" h="4418" extrusionOk="0">
                  <a:moveTo>
                    <a:pt x="2209" y="1341"/>
                  </a:moveTo>
                  <a:cubicBezTo>
                    <a:pt x="2687" y="1341"/>
                    <a:pt x="3079" y="1731"/>
                    <a:pt x="3079" y="2211"/>
                  </a:cubicBezTo>
                  <a:cubicBezTo>
                    <a:pt x="3079" y="2691"/>
                    <a:pt x="2689" y="3079"/>
                    <a:pt x="2209" y="3079"/>
                  </a:cubicBezTo>
                  <a:cubicBezTo>
                    <a:pt x="1731" y="3079"/>
                    <a:pt x="1341" y="2691"/>
                    <a:pt x="1341" y="2211"/>
                  </a:cubicBezTo>
                  <a:cubicBezTo>
                    <a:pt x="1341" y="1731"/>
                    <a:pt x="1729" y="1341"/>
                    <a:pt x="2209" y="1341"/>
                  </a:cubicBezTo>
                  <a:close/>
                  <a:moveTo>
                    <a:pt x="2209" y="0"/>
                  </a:moveTo>
                  <a:cubicBezTo>
                    <a:pt x="992" y="0"/>
                    <a:pt x="0" y="990"/>
                    <a:pt x="0" y="2209"/>
                  </a:cubicBezTo>
                  <a:cubicBezTo>
                    <a:pt x="0" y="3428"/>
                    <a:pt x="992" y="4418"/>
                    <a:pt x="2209" y="4418"/>
                  </a:cubicBezTo>
                  <a:cubicBezTo>
                    <a:pt x="3428" y="4418"/>
                    <a:pt x="4418" y="3426"/>
                    <a:pt x="4418" y="2209"/>
                  </a:cubicBezTo>
                  <a:cubicBezTo>
                    <a:pt x="4418" y="990"/>
                    <a:pt x="3428" y="0"/>
                    <a:pt x="22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sp>
          <p:nvSpPr>
            <p:cNvPr id="406" name="Google Shape;853;p82">
              <a:extLst>
                <a:ext uri="{FF2B5EF4-FFF2-40B4-BE49-F238E27FC236}">
                  <a16:creationId xmlns:a16="http://schemas.microsoft.com/office/drawing/2014/main" id="{FB52D718-EDD5-0F22-FA7B-776A39DE5BEF}"/>
                </a:ext>
              </a:extLst>
            </p:cNvPr>
            <p:cNvSpPr/>
            <p:nvPr/>
          </p:nvSpPr>
          <p:spPr>
            <a:xfrm>
              <a:off x="3258650" y="4165700"/>
              <a:ext cx="264325" cy="323450"/>
            </a:xfrm>
            <a:custGeom>
              <a:avLst/>
              <a:gdLst/>
              <a:ahLst/>
              <a:cxnLst/>
              <a:rect l="l" t="t" r="r" b="b"/>
              <a:pathLst>
                <a:path w="10573" h="12938" extrusionOk="0">
                  <a:moveTo>
                    <a:pt x="5286" y="1338"/>
                  </a:moveTo>
                  <a:cubicBezTo>
                    <a:pt x="7462" y="1338"/>
                    <a:pt x="9232" y="3109"/>
                    <a:pt x="9232" y="5284"/>
                  </a:cubicBezTo>
                  <a:cubicBezTo>
                    <a:pt x="9291" y="7413"/>
                    <a:pt x="6583" y="10175"/>
                    <a:pt x="5286" y="11231"/>
                  </a:cubicBezTo>
                  <a:cubicBezTo>
                    <a:pt x="3987" y="10175"/>
                    <a:pt x="1281" y="7413"/>
                    <a:pt x="1340" y="5284"/>
                  </a:cubicBezTo>
                  <a:cubicBezTo>
                    <a:pt x="1340" y="3109"/>
                    <a:pt x="3110" y="1338"/>
                    <a:pt x="5286" y="1338"/>
                  </a:cubicBezTo>
                  <a:close/>
                  <a:moveTo>
                    <a:pt x="5286" y="1"/>
                  </a:moveTo>
                  <a:cubicBezTo>
                    <a:pt x="2372" y="1"/>
                    <a:pt x="1" y="2370"/>
                    <a:pt x="1" y="5286"/>
                  </a:cubicBezTo>
                  <a:cubicBezTo>
                    <a:pt x="90" y="9061"/>
                    <a:pt x="4656" y="12453"/>
                    <a:pt x="5286" y="12937"/>
                  </a:cubicBezTo>
                  <a:cubicBezTo>
                    <a:pt x="5916" y="12453"/>
                    <a:pt x="10482" y="9061"/>
                    <a:pt x="10573" y="5286"/>
                  </a:cubicBezTo>
                  <a:cubicBezTo>
                    <a:pt x="10573" y="2370"/>
                    <a:pt x="8200" y="1"/>
                    <a:pt x="52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grpSp>
      <p:grpSp>
        <p:nvGrpSpPr>
          <p:cNvPr id="407" name="Google Shape;904;p82">
            <a:extLst>
              <a:ext uri="{FF2B5EF4-FFF2-40B4-BE49-F238E27FC236}">
                <a16:creationId xmlns:a16="http://schemas.microsoft.com/office/drawing/2014/main" id="{31BE849A-9C2B-4FF2-920F-8D65BA1D88B3}"/>
              </a:ext>
            </a:extLst>
          </p:cNvPr>
          <p:cNvGrpSpPr/>
          <p:nvPr/>
        </p:nvGrpSpPr>
        <p:grpSpPr>
          <a:xfrm>
            <a:off x="7361248" y="1702052"/>
            <a:ext cx="1216308" cy="1143932"/>
            <a:chOff x="4599475" y="2869725"/>
            <a:chExt cx="571775" cy="571675"/>
          </a:xfrm>
          <a:solidFill>
            <a:schemeClr val="accent2">
              <a:lumMod val="75000"/>
            </a:schemeClr>
          </a:solidFill>
        </p:grpSpPr>
        <p:sp>
          <p:nvSpPr>
            <p:cNvPr id="408" name="Google Shape;905;p82">
              <a:extLst>
                <a:ext uri="{FF2B5EF4-FFF2-40B4-BE49-F238E27FC236}">
                  <a16:creationId xmlns:a16="http://schemas.microsoft.com/office/drawing/2014/main" id="{758E6D43-12CA-49A8-D7DB-B188372D6FE0}"/>
                </a:ext>
              </a:extLst>
            </p:cNvPr>
            <p:cNvSpPr/>
            <p:nvPr/>
          </p:nvSpPr>
          <p:spPr>
            <a:xfrm>
              <a:off x="4791725" y="3023550"/>
              <a:ext cx="33500" cy="33500"/>
            </a:xfrm>
            <a:custGeom>
              <a:avLst/>
              <a:gdLst/>
              <a:ahLst/>
              <a:cxnLst/>
              <a:rect l="l" t="t" r="r" b="b"/>
              <a:pathLst>
                <a:path w="1340" h="1340" extrusionOk="0">
                  <a:moveTo>
                    <a:pt x="0" y="0"/>
                  </a:moveTo>
                  <a:lnTo>
                    <a:pt x="0" y="1339"/>
                  </a:lnTo>
                  <a:lnTo>
                    <a:pt x="1339" y="1339"/>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sp>
          <p:nvSpPr>
            <p:cNvPr id="409" name="Google Shape;906;p82">
              <a:extLst>
                <a:ext uri="{FF2B5EF4-FFF2-40B4-BE49-F238E27FC236}">
                  <a16:creationId xmlns:a16="http://schemas.microsoft.com/office/drawing/2014/main" id="{3F01397D-9FDF-8A02-1DF2-086E59970106}"/>
                </a:ext>
              </a:extLst>
            </p:cNvPr>
            <p:cNvSpPr/>
            <p:nvPr/>
          </p:nvSpPr>
          <p:spPr>
            <a:xfrm>
              <a:off x="4791725" y="3100425"/>
              <a:ext cx="33500" cy="33500"/>
            </a:xfrm>
            <a:custGeom>
              <a:avLst/>
              <a:gdLst/>
              <a:ahLst/>
              <a:cxnLst/>
              <a:rect l="l" t="t" r="r" b="b"/>
              <a:pathLst>
                <a:path w="1340" h="1340" extrusionOk="0">
                  <a:moveTo>
                    <a:pt x="0" y="0"/>
                  </a:moveTo>
                  <a:lnTo>
                    <a:pt x="0" y="1339"/>
                  </a:lnTo>
                  <a:lnTo>
                    <a:pt x="1339" y="1339"/>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sp>
          <p:nvSpPr>
            <p:cNvPr id="410" name="Google Shape;907;p82">
              <a:extLst>
                <a:ext uri="{FF2B5EF4-FFF2-40B4-BE49-F238E27FC236}">
                  <a16:creationId xmlns:a16="http://schemas.microsoft.com/office/drawing/2014/main" id="{F661B0B8-2F14-F4DC-E1C3-C1BDD864756C}"/>
                </a:ext>
              </a:extLst>
            </p:cNvPr>
            <p:cNvSpPr/>
            <p:nvPr/>
          </p:nvSpPr>
          <p:spPr>
            <a:xfrm>
              <a:off x="4945550" y="3100425"/>
              <a:ext cx="33500" cy="33500"/>
            </a:xfrm>
            <a:custGeom>
              <a:avLst/>
              <a:gdLst/>
              <a:ahLst/>
              <a:cxnLst/>
              <a:rect l="l" t="t" r="r" b="b"/>
              <a:pathLst>
                <a:path w="1340" h="1340" extrusionOk="0">
                  <a:moveTo>
                    <a:pt x="0" y="0"/>
                  </a:moveTo>
                  <a:lnTo>
                    <a:pt x="0" y="1339"/>
                  </a:lnTo>
                  <a:lnTo>
                    <a:pt x="1339" y="1339"/>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sp>
          <p:nvSpPr>
            <p:cNvPr id="411" name="Google Shape;908;p82">
              <a:extLst>
                <a:ext uri="{FF2B5EF4-FFF2-40B4-BE49-F238E27FC236}">
                  <a16:creationId xmlns:a16="http://schemas.microsoft.com/office/drawing/2014/main" id="{F6E58D9C-4246-D03C-55BB-D4449210A022}"/>
                </a:ext>
              </a:extLst>
            </p:cNvPr>
            <p:cNvSpPr/>
            <p:nvPr/>
          </p:nvSpPr>
          <p:spPr>
            <a:xfrm>
              <a:off x="5022400" y="3100425"/>
              <a:ext cx="33525" cy="33500"/>
            </a:xfrm>
            <a:custGeom>
              <a:avLst/>
              <a:gdLst/>
              <a:ahLst/>
              <a:cxnLst/>
              <a:rect l="l" t="t" r="r" b="b"/>
              <a:pathLst>
                <a:path w="1341" h="1340" extrusionOk="0">
                  <a:moveTo>
                    <a:pt x="1" y="0"/>
                  </a:moveTo>
                  <a:lnTo>
                    <a:pt x="1" y="1339"/>
                  </a:lnTo>
                  <a:lnTo>
                    <a:pt x="1340" y="1339"/>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sp>
          <p:nvSpPr>
            <p:cNvPr id="412" name="Google Shape;909;p82">
              <a:extLst>
                <a:ext uri="{FF2B5EF4-FFF2-40B4-BE49-F238E27FC236}">
                  <a16:creationId xmlns:a16="http://schemas.microsoft.com/office/drawing/2014/main" id="{3714059B-C95A-053B-A399-9433BB82062B}"/>
                </a:ext>
              </a:extLst>
            </p:cNvPr>
            <p:cNvSpPr/>
            <p:nvPr/>
          </p:nvSpPr>
          <p:spPr>
            <a:xfrm>
              <a:off x="4945550" y="3177275"/>
              <a:ext cx="33500" cy="33550"/>
            </a:xfrm>
            <a:custGeom>
              <a:avLst/>
              <a:gdLst/>
              <a:ahLst/>
              <a:cxnLst/>
              <a:rect l="l" t="t" r="r" b="b"/>
              <a:pathLst>
                <a:path w="1340" h="1342" extrusionOk="0">
                  <a:moveTo>
                    <a:pt x="0" y="1"/>
                  </a:moveTo>
                  <a:lnTo>
                    <a:pt x="0" y="1342"/>
                  </a:lnTo>
                  <a:lnTo>
                    <a:pt x="1339" y="1342"/>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sp>
          <p:nvSpPr>
            <p:cNvPr id="413" name="Google Shape;910;p82">
              <a:extLst>
                <a:ext uri="{FF2B5EF4-FFF2-40B4-BE49-F238E27FC236}">
                  <a16:creationId xmlns:a16="http://schemas.microsoft.com/office/drawing/2014/main" id="{7241575E-E36E-7AF8-8239-DA50BDDF3857}"/>
                </a:ext>
              </a:extLst>
            </p:cNvPr>
            <p:cNvSpPr/>
            <p:nvPr/>
          </p:nvSpPr>
          <p:spPr>
            <a:xfrm>
              <a:off x="5022400" y="3177275"/>
              <a:ext cx="33525" cy="33550"/>
            </a:xfrm>
            <a:custGeom>
              <a:avLst/>
              <a:gdLst/>
              <a:ahLst/>
              <a:cxnLst/>
              <a:rect l="l" t="t" r="r" b="b"/>
              <a:pathLst>
                <a:path w="1341" h="1342" extrusionOk="0">
                  <a:moveTo>
                    <a:pt x="1" y="1"/>
                  </a:moveTo>
                  <a:lnTo>
                    <a:pt x="1" y="1342"/>
                  </a:lnTo>
                  <a:lnTo>
                    <a:pt x="1340" y="1342"/>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sp>
          <p:nvSpPr>
            <p:cNvPr id="414" name="Google Shape;911;p82">
              <a:extLst>
                <a:ext uri="{FF2B5EF4-FFF2-40B4-BE49-F238E27FC236}">
                  <a16:creationId xmlns:a16="http://schemas.microsoft.com/office/drawing/2014/main" id="{4A715F96-CE1F-E8CC-9BD4-565CE5E678DA}"/>
                </a:ext>
              </a:extLst>
            </p:cNvPr>
            <p:cNvSpPr/>
            <p:nvPr/>
          </p:nvSpPr>
          <p:spPr>
            <a:xfrm>
              <a:off x="4945550" y="3254225"/>
              <a:ext cx="33500" cy="33525"/>
            </a:xfrm>
            <a:custGeom>
              <a:avLst/>
              <a:gdLst/>
              <a:ahLst/>
              <a:cxnLst/>
              <a:rect l="l" t="t" r="r" b="b"/>
              <a:pathLst>
                <a:path w="1340" h="1341" extrusionOk="0">
                  <a:moveTo>
                    <a:pt x="0" y="1"/>
                  </a:moveTo>
                  <a:lnTo>
                    <a:pt x="0" y="1340"/>
                  </a:lnTo>
                  <a:lnTo>
                    <a:pt x="1339" y="1340"/>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sp>
          <p:nvSpPr>
            <p:cNvPr id="415" name="Google Shape;912;p82">
              <a:extLst>
                <a:ext uri="{FF2B5EF4-FFF2-40B4-BE49-F238E27FC236}">
                  <a16:creationId xmlns:a16="http://schemas.microsoft.com/office/drawing/2014/main" id="{70AE1583-0036-A6DE-3143-AC6BF588007B}"/>
                </a:ext>
              </a:extLst>
            </p:cNvPr>
            <p:cNvSpPr/>
            <p:nvPr/>
          </p:nvSpPr>
          <p:spPr>
            <a:xfrm>
              <a:off x="5022400" y="3254225"/>
              <a:ext cx="33525" cy="33525"/>
            </a:xfrm>
            <a:custGeom>
              <a:avLst/>
              <a:gdLst/>
              <a:ahLst/>
              <a:cxnLst/>
              <a:rect l="l" t="t" r="r" b="b"/>
              <a:pathLst>
                <a:path w="1341" h="1341" extrusionOk="0">
                  <a:moveTo>
                    <a:pt x="1" y="1"/>
                  </a:moveTo>
                  <a:lnTo>
                    <a:pt x="1"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sp>
          <p:nvSpPr>
            <p:cNvPr id="416" name="Google Shape;913;p82">
              <a:extLst>
                <a:ext uri="{FF2B5EF4-FFF2-40B4-BE49-F238E27FC236}">
                  <a16:creationId xmlns:a16="http://schemas.microsoft.com/office/drawing/2014/main" id="{01D55B05-F274-986F-C089-2A500AF12D74}"/>
                </a:ext>
              </a:extLst>
            </p:cNvPr>
            <p:cNvSpPr/>
            <p:nvPr/>
          </p:nvSpPr>
          <p:spPr>
            <a:xfrm>
              <a:off x="4945550" y="3331100"/>
              <a:ext cx="33500" cy="33500"/>
            </a:xfrm>
            <a:custGeom>
              <a:avLst/>
              <a:gdLst/>
              <a:ahLst/>
              <a:cxnLst/>
              <a:rect l="l" t="t" r="r" b="b"/>
              <a:pathLst>
                <a:path w="1340" h="1340" extrusionOk="0">
                  <a:moveTo>
                    <a:pt x="0" y="1"/>
                  </a:moveTo>
                  <a:lnTo>
                    <a:pt x="0" y="1340"/>
                  </a:lnTo>
                  <a:lnTo>
                    <a:pt x="1339" y="1340"/>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sp>
          <p:nvSpPr>
            <p:cNvPr id="417" name="Google Shape;914;p82">
              <a:extLst>
                <a:ext uri="{FF2B5EF4-FFF2-40B4-BE49-F238E27FC236}">
                  <a16:creationId xmlns:a16="http://schemas.microsoft.com/office/drawing/2014/main" id="{1379D4D2-0581-A736-9342-7ECA7984CF66}"/>
                </a:ext>
              </a:extLst>
            </p:cNvPr>
            <p:cNvSpPr/>
            <p:nvPr/>
          </p:nvSpPr>
          <p:spPr>
            <a:xfrm>
              <a:off x="5022400" y="3331100"/>
              <a:ext cx="33525" cy="33500"/>
            </a:xfrm>
            <a:custGeom>
              <a:avLst/>
              <a:gdLst/>
              <a:ahLst/>
              <a:cxnLst/>
              <a:rect l="l" t="t" r="r" b="b"/>
              <a:pathLst>
                <a:path w="1341" h="1340" extrusionOk="0">
                  <a:moveTo>
                    <a:pt x="1" y="1"/>
                  </a:moveTo>
                  <a:lnTo>
                    <a:pt x="1"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sp>
          <p:nvSpPr>
            <p:cNvPr id="418" name="Google Shape;915;p82">
              <a:extLst>
                <a:ext uri="{FF2B5EF4-FFF2-40B4-BE49-F238E27FC236}">
                  <a16:creationId xmlns:a16="http://schemas.microsoft.com/office/drawing/2014/main" id="{0F063462-8774-3C96-BE7B-E973D373D968}"/>
                </a:ext>
              </a:extLst>
            </p:cNvPr>
            <p:cNvSpPr/>
            <p:nvPr/>
          </p:nvSpPr>
          <p:spPr>
            <a:xfrm>
              <a:off x="4714850" y="3100425"/>
              <a:ext cx="33500" cy="33500"/>
            </a:xfrm>
            <a:custGeom>
              <a:avLst/>
              <a:gdLst/>
              <a:ahLst/>
              <a:cxnLst/>
              <a:rect l="l" t="t" r="r" b="b"/>
              <a:pathLst>
                <a:path w="1340" h="1340" extrusionOk="0">
                  <a:moveTo>
                    <a:pt x="0" y="0"/>
                  </a:moveTo>
                  <a:lnTo>
                    <a:pt x="0" y="1339"/>
                  </a:lnTo>
                  <a:lnTo>
                    <a:pt x="1340" y="1339"/>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sp>
          <p:nvSpPr>
            <p:cNvPr id="422" name="Google Shape;916;p82">
              <a:extLst>
                <a:ext uri="{FF2B5EF4-FFF2-40B4-BE49-F238E27FC236}">
                  <a16:creationId xmlns:a16="http://schemas.microsoft.com/office/drawing/2014/main" id="{1137455B-B23A-117F-03AF-3D70A12B4294}"/>
                </a:ext>
              </a:extLst>
            </p:cNvPr>
            <p:cNvSpPr/>
            <p:nvPr/>
          </p:nvSpPr>
          <p:spPr>
            <a:xfrm>
              <a:off x="4791725" y="3177275"/>
              <a:ext cx="33500" cy="33550"/>
            </a:xfrm>
            <a:custGeom>
              <a:avLst/>
              <a:gdLst/>
              <a:ahLst/>
              <a:cxnLst/>
              <a:rect l="l" t="t" r="r" b="b"/>
              <a:pathLst>
                <a:path w="1340" h="1342" extrusionOk="0">
                  <a:moveTo>
                    <a:pt x="0" y="1"/>
                  </a:moveTo>
                  <a:lnTo>
                    <a:pt x="0" y="1342"/>
                  </a:lnTo>
                  <a:lnTo>
                    <a:pt x="1339" y="1342"/>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sp>
          <p:nvSpPr>
            <p:cNvPr id="423" name="Google Shape;917;p82">
              <a:extLst>
                <a:ext uri="{FF2B5EF4-FFF2-40B4-BE49-F238E27FC236}">
                  <a16:creationId xmlns:a16="http://schemas.microsoft.com/office/drawing/2014/main" id="{B820FCC4-1660-F15F-9150-6D8A8F9B808D}"/>
                </a:ext>
              </a:extLst>
            </p:cNvPr>
            <p:cNvSpPr/>
            <p:nvPr/>
          </p:nvSpPr>
          <p:spPr>
            <a:xfrm>
              <a:off x="4714850" y="3177275"/>
              <a:ext cx="33500" cy="33550"/>
            </a:xfrm>
            <a:custGeom>
              <a:avLst/>
              <a:gdLst/>
              <a:ahLst/>
              <a:cxnLst/>
              <a:rect l="l" t="t" r="r" b="b"/>
              <a:pathLst>
                <a:path w="1340" h="1342" extrusionOk="0">
                  <a:moveTo>
                    <a:pt x="0" y="1"/>
                  </a:moveTo>
                  <a:lnTo>
                    <a:pt x="0" y="1342"/>
                  </a:lnTo>
                  <a:lnTo>
                    <a:pt x="1340" y="1342"/>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sp>
          <p:nvSpPr>
            <p:cNvPr id="424" name="Google Shape;918;p82">
              <a:extLst>
                <a:ext uri="{FF2B5EF4-FFF2-40B4-BE49-F238E27FC236}">
                  <a16:creationId xmlns:a16="http://schemas.microsoft.com/office/drawing/2014/main" id="{4BFCFF46-51FD-C65C-1296-90192B9F322C}"/>
                </a:ext>
              </a:extLst>
            </p:cNvPr>
            <p:cNvSpPr/>
            <p:nvPr/>
          </p:nvSpPr>
          <p:spPr>
            <a:xfrm>
              <a:off x="4791725" y="3254225"/>
              <a:ext cx="33500" cy="33525"/>
            </a:xfrm>
            <a:custGeom>
              <a:avLst/>
              <a:gdLst/>
              <a:ahLst/>
              <a:cxnLst/>
              <a:rect l="l" t="t" r="r" b="b"/>
              <a:pathLst>
                <a:path w="1340" h="1341" extrusionOk="0">
                  <a:moveTo>
                    <a:pt x="0" y="1"/>
                  </a:moveTo>
                  <a:lnTo>
                    <a:pt x="0" y="1340"/>
                  </a:lnTo>
                  <a:lnTo>
                    <a:pt x="1339" y="1340"/>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sp>
          <p:nvSpPr>
            <p:cNvPr id="425" name="Google Shape;919;p82">
              <a:extLst>
                <a:ext uri="{FF2B5EF4-FFF2-40B4-BE49-F238E27FC236}">
                  <a16:creationId xmlns:a16="http://schemas.microsoft.com/office/drawing/2014/main" id="{49F676AB-358D-34D7-E300-21E9C9130CC8}"/>
                </a:ext>
              </a:extLst>
            </p:cNvPr>
            <p:cNvSpPr/>
            <p:nvPr/>
          </p:nvSpPr>
          <p:spPr>
            <a:xfrm>
              <a:off x="4714850" y="3254225"/>
              <a:ext cx="33500" cy="33525"/>
            </a:xfrm>
            <a:custGeom>
              <a:avLst/>
              <a:gdLst/>
              <a:ahLst/>
              <a:cxnLst/>
              <a:rect l="l" t="t" r="r" b="b"/>
              <a:pathLst>
                <a:path w="1340" h="1341" extrusionOk="0">
                  <a:moveTo>
                    <a:pt x="0" y="1"/>
                  </a:moveTo>
                  <a:lnTo>
                    <a:pt x="0"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sp>
          <p:nvSpPr>
            <p:cNvPr id="426" name="Google Shape;920;p82">
              <a:extLst>
                <a:ext uri="{FF2B5EF4-FFF2-40B4-BE49-F238E27FC236}">
                  <a16:creationId xmlns:a16="http://schemas.microsoft.com/office/drawing/2014/main" id="{4542E42C-E0F9-2CAA-D5A0-52F6FA9EB51D}"/>
                </a:ext>
              </a:extLst>
            </p:cNvPr>
            <p:cNvSpPr/>
            <p:nvPr/>
          </p:nvSpPr>
          <p:spPr>
            <a:xfrm>
              <a:off x="4599475" y="2869725"/>
              <a:ext cx="571775" cy="571675"/>
            </a:xfrm>
            <a:custGeom>
              <a:avLst/>
              <a:gdLst/>
              <a:ahLst/>
              <a:cxnLst/>
              <a:rect l="l" t="t" r="r" b="b"/>
              <a:pathLst>
                <a:path w="22871" h="22867" extrusionOk="0">
                  <a:moveTo>
                    <a:pt x="9228" y="1343"/>
                  </a:moveTo>
                  <a:lnTo>
                    <a:pt x="9228" y="3438"/>
                  </a:lnTo>
                  <a:lnTo>
                    <a:pt x="4418" y="4238"/>
                  </a:lnTo>
                  <a:lnTo>
                    <a:pt x="4418" y="1343"/>
                  </a:lnTo>
                  <a:close/>
                  <a:moveTo>
                    <a:pt x="7690" y="19795"/>
                  </a:moveTo>
                  <a:lnTo>
                    <a:pt x="7690" y="21531"/>
                  </a:lnTo>
                  <a:lnTo>
                    <a:pt x="5955" y="21531"/>
                  </a:lnTo>
                  <a:lnTo>
                    <a:pt x="5955" y="19795"/>
                  </a:lnTo>
                  <a:close/>
                  <a:moveTo>
                    <a:pt x="19993" y="7492"/>
                  </a:moveTo>
                  <a:lnTo>
                    <a:pt x="19993" y="21531"/>
                  </a:lnTo>
                  <a:lnTo>
                    <a:pt x="12108" y="21531"/>
                  </a:lnTo>
                  <a:lnTo>
                    <a:pt x="12108" y="7492"/>
                  </a:lnTo>
                  <a:close/>
                  <a:moveTo>
                    <a:pt x="10765" y="4540"/>
                  </a:moveTo>
                  <a:lnTo>
                    <a:pt x="10765" y="6155"/>
                  </a:lnTo>
                  <a:lnTo>
                    <a:pt x="10765" y="21532"/>
                  </a:lnTo>
                  <a:lnTo>
                    <a:pt x="9029" y="21532"/>
                  </a:lnTo>
                  <a:lnTo>
                    <a:pt x="9029" y="18457"/>
                  </a:lnTo>
                  <a:lnTo>
                    <a:pt x="4615" y="18457"/>
                  </a:lnTo>
                  <a:lnTo>
                    <a:pt x="4615" y="21532"/>
                  </a:lnTo>
                  <a:lnTo>
                    <a:pt x="2880" y="21532"/>
                  </a:lnTo>
                  <a:lnTo>
                    <a:pt x="2880" y="5853"/>
                  </a:lnTo>
                  <a:lnTo>
                    <a:pt x="10765" y="4540"/>
                  </a:lnTo>
                  <a:close/>
                  <a:moveTo>
                    <a:pt x="3079" y="0"/>
                  </a:moveTo>
                  <a:lnTo>
                    <a:pt x="3079" y="4458"/>
                  </a:lnTo>
                  <a:lnTo>
                    <a:pt x="1539" y="4715"/>
                  </a:lnTo>
                  <a:lnTo>
                    <a:pt x="1539" y="21525"/>
                  </a:lnTo>
                  <a:lnTo>
                    <a:pt x="1" y="21525"/>
                  </a:lnTo>
                  <a:lnTo>
                    <a:pt x="1" y="22866"/>
                  </a:lnTo>
                  <a:lnTo>
                    <a:pt x="22870" y="22866"/>
                  </a:lnTo>
                  <a:lnTo>
                    <a:pt x="22870" y="21525"/>
                  </a:lnTo>
                  <a:lnTo>
                    <a:pt x="21334" y="21525"/>
                  </a:lnTo>
                  <a:lnTo>
                    <a:pt x="21334" y="6153"/>
                  </a:lnTo>
                  <a:lnTo>
                    <a:pt x="12108" y="6153"/>
                  </a:lnTo>
                  <a:lnTo>
                    <a:pt x="12108" y="2955"/>
                  </a:lnTo>
                  <a:lnTo>
                    <a:pt x="10569" y="3211"/>
                  </a:lnTo>
                  <a:lnTo>
                    <a:pt x="1056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418"/>
        <p:cNvGrpSpPr/>
        <p:nvPr/>
      </p:nvGrpSpPr>
      <p:grpSpPr>
        <a:xfrm>
          <a:off x="0" y="0"/>
          <a:ext cx="0" cy="0"/>
          <a:chOff x="0" y="0"/>
          <a:chExt cx="0" cy="0"/>
        </a:xfrm>
      </p:grpSpPr>
      <p:sp>
        <p:nvSpPr>
          <p:cNvPr id="6" name="TextBox 5">
            <a:extLst>
              <a:ext uri="{FF2B5EF4-FFF2-40B4-BE49-F238E27FC236}">
                <a16:creationId xmlns:a16="http://schemas.microsoft.com/office/drawing/2014/main" id="{B83848A3-0683-8B8A-F868-1EF91E81EFC7}"/>
              </a:ext>
            </a:extLst>
          </p:cNvPr>
          <p:cNvSpPr txBox="1"/>
          <p:nvPr/>
        </p:nvSpPr>
        <p:spPr>
          <a:xfrm>
            <a:off x="5600700" y="4282440"/>
            <a:ext cx="3405351" cy="307777"/>
          </a:xfrm>
          <a:prstGeom prst="rect">
            <a:avLst/>
          </a:prstGeom>
          <a:noFill/>
        </p:spPr>
        <p:txBody>
          <a:bodyPr wrap="square" rtlCol="0">
            <a:spAutoFit/>
          </a:bodyPr>
          <a:lstStyle/>
          <a:p>
            <a:pPr algn="ctr"/>
            <a:r>
              <a:rPr lang="en-IN" b="1" dirty="0">
                <a:solidFill>
                  <a:schemeClr val="accent5">
                    <a:lumMod val="75000"/>
                  </a:schemeClr>
                </a:solidFill>
                <a:latin typeface="Oswald" pitchFamily="2" charset="77"/>
              </a:rPr>
              <a:t>BENEFICIARY: REAL ESTATE DEVELOPERS</a:t>
            </a:r>
            <a:endParaRPr lang="en-US" b="1" dirty="0">
              <a:solidFill>
                <a:schemeClr val="accent5">
                  <a:lumMod val="75000"/>
                </a:schemeClr>
              </a:solidFill>
              <a:latin typeface="Oswald" pitchFamily="2" charset="77"/>
            </a:endParaRPr>
          </a:p>
        </p:txBody>
      </p:sp>
      <p:pic>
        <p:nvPicPr>
          <p:cNvPr id="3074" name="Picture 2" descr="Premium Vector | Real estate developer checking work of building">
            <a:extLst>
              <a:ext uri="{FF2B5EF4-FFF2-40B4-BE49-F238E27FC236}">
                <a16:creationId xmlns:a16="http://schemas.microsoft.com/office/drawing/2014/main" id="{0FDA4C56-FFFC-4DE2-2201-0DA4284A07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48" t="7388" r="17060" b="9476"/>
          <a:stretch/>
        </p:blipFill>
        <p:spPr bwMode="auto">
          <a:xfrm>
            <a:off x="6218671" y="1584959"/>
            <a:ext cx="2787380" cy="23824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DF8D5B3-21EC-0630-2ED5-4329C1112806}"/>
              </a:ext>
            </a:extLst>
          </p:cNvPr>
          <p:cNvSpPr txBox="1"/>
          <p:nvPr/>
        </p:nvSpPr>
        <p:spPr>
          <a:xfrm>
            <a:off x="441960" y="91747"/>
            <a:ext cx="6987534" cy="5970865"/>
          </a:xfrm>
          <a:prstGeom prst="rect">
            <a:avLst/>
          </a:prstGeom>
          <a:noFill/>
        </p:spPr>
        <p:txBody>
          <a:bodyPr wrap="square" rtlCol="0">
            <a:spAutoFit/>
          </a:bodyPr>
          <a:lstStyle/>
          <a:p>
            <a:r>
              <a:rPr lang="en-US" b="1" dirty="0"/>
              <a:t>High</a:t>
            </a:r>
            <a:r>
              <a:rPr lang="en-US" sz="1800" b="1" dirty="0">
                <a:solidFill>
                  <a:schemeClr val="accent1">
                    <a:lumMod val="75000"/>
                  </a:schemeClr>
                </a:solidFill>
              </a:rPr>
              <a:t> Single-Family </a:t>
            </a:r>
            <a:r>
              <a:rPr lang="en-US" b="1" dirty="0"/>
              <a:t>Demand</a:t>
            </a:r>
            <a:r>
              <a:rPr lang="en-US" dirty="0"/>
              <a:t> </a:t>
            </a:r>
            <a:r>
              <a:rPr lang="en-US" b="1" dirty="0"/>
              <a:t> </a:t>
            </a:r>
            <a:r>
              <a:rPr lang="en-US" sz="2000" b="1" dirty="0"/>
              <a:t>15%-20%</a:t>
            </a:r>
          </a:p>
          <a:p>
            <a:endParaRPr lang="en-US" sz="2000" b="1" dirty="0"/>
          </a:p>
          <a:p>
            <a:r>
              <a:rPr lang="en-US" b="1" dirty="0"/>
              <a:t>Target High-Growth Areas:</a:t>
            </a:r>
            <a:r>
              <a:rPr lang="en-US" dirty="0"/>
              <a:t> </a:t>
            </a:r>
            <a:r>
              <a:rPr lang="en-US" sz="2000" b="1" dirty="0">
                <a:solidFill>
                  <a:srgbClr val="0070C0"/>
                </a:solidFill>
              </a:rPr>
              <a:t>Northwest Corner</a:t>
            </a:r>
            <a:r>
              <a:rPr lang="en-US" b="1" dirty="0"/>
              <a:t>, </a:t>
            </a:r>
            <a:r>
              <a:rPr lang="en-US" sz="2000" b="1" dirty="0">
                <a:solidFill>
                  <a:srgbClr val="FF0000"/>
                </a:solidFill>
              </a:rPr>
              <a:t>Fairfield County</a:t>
            </a:r>
            <a:r>
              <a:rPr lang="en-US" b="1" dirty="0"/>
              <a:t>, or </a:t>
            </a:r>
            <a:r>
              <a:rPr lang="en-US" sz="2000" b="1" dirty="0">
                <a:solidFill>
                  <a:srgbClr val="FF0000"/>
                </a:solidFill>
              </a:rPr>
              <a:t>Shoreline </a:t>
            </a:r>
            <a:r>
              <a:rPr lang="en-US" b="1" dirty="0">
                <a:solidFill>
                  <a:schemeClr val="tx1"/>
                </a:solidFill>
              </a:rPr>
              <a:t>due to comparatively has </a:t>
            </a:r>
            <a:r>
              <a:rPr lang="en-US" sz="2000" b="1" dirty="0">
                <a:solidFill>
                  <a:srgbClr val="00B050"/>
                </a:solidFill>
              </a:rPr>
              <a:t>Higher Wages </a:t>
            </a:r>
            <a:r>
              <a:rPr lang="en-US" b="1" dirty="0">
                <a:solidFill>
                  <a:schemeClr val="tx1"/>
                </a:solidFill>
              </a:rPr>
              <a:t>than average by</a:t>
            </a:r>
            <a:r>
              <a:rPr lang="en-US" sz="2000" b="1" dirty="0">
                <a:solidFill>
                  <a:schemeClr val="tx1"/>
                </a:solidFill>
              </a:rPr>
              <a:t> 5%-10%</a:t>
            </a:r>
          </a:p>
          <a:p>
            <a:endParaRPr lang="en-US" sz="2000" b="1" dirty="0">
              <a:solidFill>
                <a:schemeClr val="tx1"/>
              </a:solidFill>
            </a:endParaRPr>
          </a:p>
          <a:p>
            <a:r>
              <a:rPr lang="en-US" sz="2000" b="1" dirty="0">
                <a:solidFill>
                  <a:srgbClr val="00B050"/>
                </a:solidFill>
              </a:rPr>
              <a:t>Sale/Assessed Ratio </a:t>
            </a:r>
            <a:r>
              <a:rPr lang="en-US" b="1" dirty="0">
                <a:solidFill>
                  <a:schemeClr val="tx1"/>
                </a:solidFill>
              </a:rPr>
              <a:t>is close to</a:t>
            </a:r>
            <a:r>
              <a:rPr lang="en-US" sz="2000" b="1" dirty="0">
                <a:solidFill>
                  <a:schemeClr val="tx1"/>
                </a:solidFill>
              </a:rPr>
              <a:t> 1 </a:t>
            </a:r>
            <a:r>
              <a:rPr lang="en-US" dirty="0"/>
              <a:t>indicating a potentially </a:t>
            </a:r>
          </a:p>
          <a:p>
            <a:r>
              <a:rPr lang="en-US" dirty="0"/>
              <a:t>strong market for development</a:t>
            </a:r>
          </a:p>
          <a:p>
            <a:endParaRPr lang="en-US" dirty="0"/>
          </a:p>
          <a:p>
            <a:r>
              <a:rPr lang="en-US" sz="2000" b="1" dirty="0">
                <a:solidFill>
                  <a:srgbClr val="FFC000"/>
                </a:solidFill>
              </a:rPr>
              <a:t>Central Connecticut </a:t>
            </a:r>
            <a:r>
              <a:rPr lang="en-US" sz="2000" b="1" dirty="0">
                <a:solidFill>
                  <a:schemeClr val="tx1"/>
                </a:solidFill>
              </a:rPr>
              <a:t>&amp; </a:t>
            </a:r>
            <a:r>
              <a:rPr lang="en-US" sz="2000" b="1" dirty="0">
                <a:solidFill>
                  <a:srgbClr val="FFC000"/>
                </a:solidFill>
              </a:rPr>
              <a:t>South-East Connecticut</a:t>
            </a:r>
          </a:p>
          <a:p>
            <a:r>
              <a:rPr lang="en-US" dirty="0">
                <a:solidFill>
                  <a:schemeClr val="tx1"/>
                </a:solidFill>
              </a:rPr>
              <a:t>has an high affinity of sales in Single Family Homes, </a:t>
            </a:r>
          </a:p>
          <a:p>
            <a:r>
              <a:rPr lang="en-US" dirty="0">
                <a:solidFill>
                  <a:schemeClr val="tx1"/>
                </a:solidFill>
              </a:rPr>
              <a:t>The Property are listed and sold with an average</a:t>
            </a:r>
          </a:p>
          <a:p>
            <a:r>
              <a:rPr lang="en-US" sz="2000" b="1" dirty="0">
                <a:solidFill>
                  <a:srgbClr val="00B050"/>
                </a:solidFill>
              </a:rPr>
              <a:t>Timeframe of 6-8 months </a:t>
            </a:r>
          </a:p>
          <a:p>
            <a:endParaRPr lang="en-US" sz="2000" b="1" dirty="0">
              <a:solidFill>
                <a:schemeClr val="tx1"/>
              </a:solidFill>
            </a:endParaRPr>
          </a:p>
          <a:p>
            <a:r>
              <a:rPr lang="en-US" sz="1600" b="1" dirty="0">
                <a:solidFill>
                  <a:srgbClr val="FFC000"/>
                </a:solidFill>
              </a:rPr>
              <a:t>Eastern Connecticut </a:t>
            </a:r>
            <a:r>
              <a:rPr lang="en-US" sz="1200" b="1" dirty="0">
                <a:solidFill>
                  <a:schemeClr val="tx1"/>
                </a:solidFill>
              </a:rPr>
              <a:t>is developing with </a:t>
            </a:r>
            <a:r>
              <a:rPr lang="en-US" sz="1600" b="1" dirty="0">
                <a:solidFill>
                  <a:srgbClr val="00B050"/>
                </a:solidFill>
              </a:rPr>
              <a:t>3%  </a:t>
            </a:r>
            <a:r>
              <a:rPr lang="en-US" sz="1200" b="1" dirty="0">
                <a:solidFill>
                  <a:schemeClr val="tx1"/>
                </a:solidFill>
              </a:rPr>
              <a:t>in </a:t>
            </a:r>
            <a:r>
              <a:rPr lang="en-US" sz="1200" b="1" dirty="0">
                <a:solidFill>
                  <a:srgbClr val="0070C0"/>
                </a:solidFill>
              </a:rPr>
              <a:t>Business Establishments </a:t>
            </a:r>
          </a:p>
          <a:p>
            <a:r>
              <a:rPr lang="en-US" sz="1600" b="1" dirty="0">
                <a:solidFill>
                  <a:srgbClr val="00B050"/>
                </a:solidFill>
              </a:rPr>
              <a:t>&amp; 5-10% </a:t>
            </a:r>
            <a:r>
              <a:rPr lang="en-US" sz="1200" b="1" dirty="0">
                <a:solidFill>
                  <a:schemeClr val="tx1"/>
                </a:solidFill>
              </a:rPr>
              <a:t>increase in </a:t>
            </a:r>
            <a:r>
              <a:rPr lang="en-US" sz="1200" b="1" dirty="0">
                <a:solidFill>
                  <a:srgbClr val="00B050"/>
                </a:solidFill>
              </a:rPr>
              <a:t>Wages</a:t>
            </a:r>
            <a:endParaRPr lang="en-US" sz="1600" b="1" dirty="0">
              <a:solidFill>
                <a:srgbClr val="00B050"/>
              </a:solidFill>
            </a:endParaRPr>
          </a:p>
          <a:p>
            <a:endParaRPr lang="en-US" sz="2000" b="1" dirty="0">
              <a:solidFill>
                <a:srgbClr val="00B050"/>
              </a:solidFill>
            </a:endParaRPr>
          </a:p>
          <a:p>
            <a:endParaRPr lang="en-US" sz="2000" b="1" dirty="0">
              <a:solidFill>
                <a:srgbClr val="00B050"/>
              </a:solidFill>
            </a:endParaRPr>
          </a:p>
          <a:p>
            <a:endParaRPr lang="en-US" dirty="0"/>
          </a:p>
          <a:p>
            <a:endParaRPr lang="en-US" sz="2000" b="1" dirty="0">
              <a:solidFill>
                <a:schemeClr val="tx1"/>
              </a:solidFill>
            </a:endParaRPr>
          </a:p>
          <a:p>
            <a:endParaRPr lang="en-US" sz="2000" b="1" dirty="0">
              <a:solidFill>
                <a:schemeClr val="tx1"/>
              </a:solidFill>
            </a:endParaRPr>
          </a:p>
        </p:txBody>
      </p:sp>
      <p:cxnSp>
        <p:nvCxnSpPr>
          <p:cNvPr id="3" name="Straight Arrow Connector 2">
            <a:extLst>
              <a:ext uri="{FF2B5EF4-FFF2-40B4-BE49-F238E27FC236}">
                <a16:creationId xmlns:a16="http://schemas.microsoft.com/office/drawing/2014/main" id="{18822880-3DD5-5FA7-838A-7F6A3494DEDA}"/>
              </a:ext>
            </a:extLst>
          </p:cNvPr>
          <p:cNvCxnSpPr>
            <a:cxnSpLocks/>
          </p:cNvCxnSpPr>
          <p:nvPr/>
        </p:nvCxnSpPr>
        <p:spPr>
          <a:xfrm flipV="1">
            <a:off x="4572000" y="91746"/>
            <a:ext cx="0" cy="355886"/>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95940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418"/>
        <p:cNvGrpSpPr/>
        <p:nvPr/>
      </p:nvGrpSpPr>
      <p:grpSpPr>
        <a:xfrm>
          <a:off x="0" y="0"/>
          <a:ext cx="0" cy="0"/>
          <a:chOff x="0" y="0"/>
          <a:chExt cx="0" cy="0"/>
        </a:xfrm>
      </p:grpSpPr>
      <p:sp>
        <p:nvSpPr>
          <p:cNvPr id="6" name="TextBox 5">
            <a:extLst>
              <a:ext uri="{FF2B5EF4-FFF2-40B4-BE49-F238E27FC236}">
                <a16:creationId xmlns:a16="http://schemas.microsoft.com/office/drawing/2014/main" id="{B83848A3-0683-8B8A-F868-1EF91E81EFC7}"/>
              </a:ext>
            </a:extLst>
          </p:cNvPr>
          <p:cNvSpPr txBox="1"/>
          <p:nvPr/>
        </p:nvSpPr>
        <p:spPr>
          <a:xfrm>
            <a:off x="5109549" y="4715440"/>
            <a:ext cx="4160520" cy="276999"/>
          </a:xfrm>
          <a:prstGeom prst="rect">
            <a:avLst/>
          </a:prstGeom>
          <a:noFill/>
        </p:spPr>
        <p:txBody>
          <a:bodyPr wrap="square" rtlCol="0">
            <a:spAutoFit/>
          </a:bodyPr>
          <a:lstStyle/>
          <a:p>
            <a:pPr algn="ctr"/>
            <a:r>
              <a:rPr lang="en-IN" sz="1200" b="1" dirty="0">
                <a:solidFill>
                  <a:schemeClr val="accent5">
                    <a:lumMod val="75000"/>
                  </a:schemeClr>
                </a:solidFill>
                <a:latin typeface="Oswald" pitchFamily="2" charset="77"/>
              </a:rPr>
              <a:t>BENEFICIARY: Government Institution and Lawmakers </a:t>
            </a:r>
            <a:endParaRPr lang="en-US" sz="1200" b="1" dirty="0">
              <a:solidFill>
                <a:schemeClr val="accent5">
                  <a:lumMod val="75000"/>
                </a:schemeClr>
              </a:solidFill>
              <a:latin typeface="Oswald" pitchFamily="2" charset="77"/>
            </a:endParaRPr>
          </a:p>
        </p:txBody>
      </p:sp>
      <p:pic>
        <p:nvPicPr>
          <p:cNvPr id="5122" name="Picture 2" descr="TOPIC 4: WHAT IS THE RULE OF LAW? – RECONNECT">
            <a:extLst>
              <a:ext uri="{FF2B5EF4-FFF2-40B4-BE49-F238E27FC236}">
                <a16:creationId xmlns:a16="http://schemas.microsoft.com/office/drawing/2014/main" id="{219DB525-AB02-8F88-C68B-37038B466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5620" y="3237768"/>
            <a:ext cx="2217420" cy="147767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10,811 Court House Logo Royalty-Free Photos and Stock Images | Shutterstock">
            <a:extLst>
              <a:ext uri="{FF2B5EF4-FFF2-40B4-BE49-F238E27FC236}">
                <a16:creationId xmlns:a16="http://schemas.microsoft.com/office/drawing/2014/main" id="{70DD23D8-3A55-C90F-18C2-486716E168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84" t="7387" r="15224" b="7387"/>
          <a:stretch/>
        </p:blipFill>
        <p:spPr bwMode="auto">
          <a:xfrm>
            <a:off x="5707380" y="3499724"/>
            <a:ext cx="1075099" cy="11330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D26F4AC-F600-B61D-583C-89397EDFE9D3}"/>
              </a:ext>
            </a:extLst>
          </p:cNvPr>
          <p:cNvSpPr txBox="1"/>
          <p:nvPr/>
        </p:nvSpPr>
        <p:spPr>
          <a:xfrm>
            <a:off x="273651" y="280617"/>
            <a:ext cx="8596697" cy="4278094"/>
          </a:xfrm>
          <a:prstGeom prst="rect">
            <a:avLst/>
          </a:prstGeom>
          <a:noFill/>
        </p:spPr>
        <p:txBody>
          <a:bodyPr wrap="square" rtlCol="0">
            <a:spAutoFit/>
          </a:bodyPr>
          <a:lstStyle/>
          <a:p>
            <a:r>
              <a:rPr lang="en-US" b="1" dirty="0"/>
              <a:t>Workforce Development:</a:t>
            </a:r>
            <a:r>
              <a:rPr lang="en-US" dirty="0"/>
              <a:t> </a:t>
            </a:r>
            <a:r>
              <a:rPr lang="en-US" b="1" dirty="0"/>
              <a:t>Focus on </a:t>
            </a:r>
            <a:r>
              <a:rPr lang="en-US" sz="2000" b="1" dirty="0">
                <a:solidFill>
                  <a:srgbClr val="FFC000"/>
                </a:solidFill>
              </a:rPr>
              <a:t>West Connecticut, </a:t>
            </a:r>
            <a:r>
              <a:rPr lang="en-US" b="1" dirty="0">
                <a:solidFill>
                  <a:schemeClr val="tx1"/>
                </a:solidFill>
              </a:rPr>
              <a:t>create </a:t>
            </a:r>
            <a:r>
              <a:rPr lang="en-US" sz="2000" b="1" dirty="0">
                <a:solidFill>
                  <a:srgbClr val="00B050"/>
                </a:solidFill>
              </a:rPr>
              <a:t>75K</a:t>
            </a:r>
            <a:r>
              <a:rPr lang="en-US" b="1" dirty="0">
                <a:solidFill>
                  <a:schemeClr val="tx1"/>
                </a:solidFill>
              </a:rPr>
              <a:t> jobs to cut down the unemployment rate to </a:t>
            </a:r>
            <a:r>
              <a:rPr lang="en-US" sz="2000" b="1" dirty="0">
                <a:solidFill>
                  <a:srgbClr val="00B050"/>
                </a:solidFill>
              </a:rPr>
              <a:t>5%</a:t>
            </a:r>
          </a:p>
          <a:p>
            <a:endParaRPr lang="en-US" sz="2000" b="1" dirty="0">
              <a:solidFill>
                <a:srgbClr val="00B050"/>
              </a:solidFill>
            </a:endParaRPr>
          </a:p>
          <a:p>
            <a:r>
              <a:rPr lang="en-US" b="1" dirty="0">
                <a:solidFill>
                  <a:schemeClr val="tx1"/>
                </a:solidFill>
              </a:rPr>
              <a:t>Increase business formation by </a:t>
            </a:r>
            <a:r>
              <a:rPr lang="en-US" sz="2000" b="1" dirty="0">
                <a:solidFill>
                  <a:srgbClr val="00B050"/>
                </a:solidFill>
              </a:rPr>
              <a:t>8% </a:t>
            </a:r>
            <a:r>
              <a:rPr lang="en-US" b="1" dirty="0">
                <a:solidFill>
                  <a:schemeClr val="tx1"/>
                </a:solidFill>
              </a:rPr>
              <a:t>(based on historical trends or regional benchmarks) and decrease unemployment to a target rate</a:t>
            </a:r>
            <a:r>
              <a:rPr lang="en-US" b="1" dirty="0">
                <a:solidFill>
                  <a:srgbClr val="00B050"/>
                </a:solidFill>
              </a:rPr>
              <a:t> </a:t>
            </a:r>
            <a:r>
              <a:rPr lang="en-US" sz="2000" b="1" dirty="0">
                <a:solidFill>
                  <a:srgbClr val="00B050"/>
                </a:solidFill>
              </a:rPr>
              <a:t>5.8% </a:t>
            </a:r>
            <a:r>
              <a:rPr lang="en-US" b="1" dirty="0">
                <a:solidFill>
                  <a:schemeClr val="tx1"/>
                </a:solidFill>
              </a:rPr>
              <a:t>below average (research current national unemployment rate).</a:t>
            </a:r>
            <a:endParaRPr lang="en-US" sz="2000" b="1" dirty="0">
              <a:solidFill>
                <a:schemeClr val="tx1"/>
              </a:solidFill>
            </a:endParaRPr>
          </a:p>
          <a:p>
            <a:endParaRPr lang="en-US" sz="2000" b="1" dirty="0">
              <a:solidFill>
                <a:srgbClr val="00B050"/>
              </a:solidFill>
            </a:endParaRPr>
          </a:p>
          <a:p>
            <a:r>
              <a:rPr lang="en-US" b="1" dirty="0"/>
              <a:t>Targeted Housing Assistance Programs:</a:t>
            </a:r>
            <a:r>
              <a:rPr lang="en-US" dirty="0"/>
              <a:t> Based on the severity of the </a:t>
            </a:r>
            <a:r>
              <a:rPr lang="en-US" sz="2000" b="1" dirty="0">
                <a:solidFill>
                  <a:srgbClr val="FF0000"/>
                </a:solidFill>
              </a:rPr>
              <a:t>Affordability Gap </a:t>
            </a:r>
            <a:r>
              <a:rPr lang="en-US" dirty="0"/>
              <a:t>(e.g., </a:t>
            </a:r>
            <a:r>
              <a:rPr lang="en-US" sz="2000" b="1" dirty="0"/>
              <a:t>if it </a:t>
            </a:r>
            <a:r>
              <a:rPr lang="en-US" sz="2000" b="1" dirty="0">
                <a:highlight>
                  <a:srgbClr val="FFFF00"/>
                </a:highlight>
              </a:rPr>
              <a:t>exceeds $12,000 or 30% </a:t>
            </a:r>
            <a:r>
              <a:rPr lang="en-US" sz="2000" b="1" dirty="0"/>
              <a:t>of median income</a:t>
            </a:r>
            <a:r>
              <a:rPr lang="en-US" dirty="0"/>
              <a:t>), consider </a:t>
            </a:r>
            <a:r>
              <a:rPr lang="en-US" sz="2000" dirty="0"/>
              <a:t>implementing </a:t>
            </a:r>
            <a:r>
              <a:rPr lang="en-US" sz="2000" b="1" dirty="0">
                <a:solidFill>
                  <a:srgbClr val="0070C0"/>
                </a:solidFill>
              </a:rPr>
              <a:t>Targeted Housing Assistance programs. </a:t>
            </a:r>
          </a:p>
          <a:p>
            <a:endParaRPr lang="en-US" sz="2000" b="1" dirty="0">
              <a:solidFill>
                <a:srgbClr val="0070C0"/>
              </a:solidFill>
            </a:endParaRPr>
          </a:p>
          <a:p>
            <a:r>
              <a:rPr lang="en-US" sz="2000" b="1" dirty="0">
                <a:solidFill>
                  <a:schemeClr val="tx1"/>
                </a:solidFill>
              </a:rPr>
              <a:t>Increased Revenue and Taxes from </a:t>
            </a:r>
          </a:p>
          <a:p>
            <a:r>
              <a:rPr lang="en-US" sz="1800" b="1" dirty="0">
                <a:solidFill>
                  <a:srgbClr val="FFC000"/>
                </a:solidFill>
              </a:rPr>
              <a:t>Central Connecticut </a:t>
            </a:r>
            <a:r>
              <a:rPr lang="en-US" sz="1800" b="1" dirty="0">
                <a:solidFill>
                  <a:schemeClr val="tx1"/>
                </a:solidFill>
              </a:rPr>
              <a:t>&amp; </a:t>
            </a:r>
            <a:r>
              <a:rPr lang="en-US" sz="1800" b="1" dirty="0">
                <a:solidFill>
                  <a:srgbClr val="FFC000"/>
                </a:solidFill>
              </a:rPr>
              <a:t>South-East Connecticut</a:t>
            </a:r>
            <a:endParaRPr lang="en-US" sz="1800" b="1" dirty="0">
              <a:solidFill>
                <a:srgbClr val="0070C0"/>
              </a:solidFill>
            </a:endParaRPr>
          </a:p>
          <a:p>
            <a:endParaRPr lang="en-US" sz="2000" b="1" dirty="0">
              <a:solidFill>
                <a:srgbClr val="0070C0"/>
              </a:solidFill>
            </a:endParaRPr>
          </a:p>
        </p:txBody>
      </p:sp>
    </p:spTree>
    <p:extLst>
      <p:ext uri="{BB962C8B-B14F-4D97-AF65-F5344CB8AC3E}">
        <p14:creationId xmlns:p14="http://schemas.microsoft.com/office/powerpoint/2010/main" val="2663162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1"/>
          <p:cNvSpPr txBox="1">
            <a:spLocks noGrp="1"/>
          </p:cNvSpPr>
          <p:nvPr>
            <p:ph type="title"/>
          </p:nvPr>
        </p:nvSpPr>
        <p:spPr>
          <a:xfrm>
            <a:off x="873014" y="141270"/>
            <a:ext cx="2159868" cy="589051"/>
          </a:xfrm>
          <a:prstGeom prst="rect">
            <a:avLst/>
          </a:prstGeom>
        </p:spPr>
        <p:txBody>
          <a:bodyPr spcFirstLastPara="1" wrap="square" lIns="91425" tIns="91425" rIns="91425" bIns="91425" anchor="ctr" anchorCtr="0">
            <a:noAutofit/>
          </a:bodyPr>
          <a:lstStyle/>
          <a:p>
            <a:pPr marL="0" indent="0" algn="ctr">
              <a:lnSpc>
                <a:spcPct val="150000"/>
              </a:lnSpc>
            </a:pPr>
            <a:r>
              <a:rPr lang="en" dirty="0">
                <a:solidFill>
                  <a:schemeClr val="accent5"/>
                </a:solidFill>
                <a:latin typeface="Oswald" pitchFamily="2" charset="77"/>
              </a:rPr>
              <a:t>REFERENCES:</a:t>
            </a:r>
            <a:endParaRPr dirty="0">
              <a:solidFill>
                <a:schemeClr val="accent5"/>
              </a:solidFill>
              <a:latin typeface="Oswald" pitchFamily="2" charset="77"/>
            </a:endParaRPr>
          </a:p>
        </p:txBody>
      </p:sp>
      <p:sp>
        <p:nvSpPr>
          <p:cNvPr id="338" name="Google Shape;338;p51"/>
          <p:cNvSpPr txBox="1">
            <a:spLocks noGrp="1"/>
          </p:cNvSpPr>
          <p:nvPr>
            <p:ph type="body" idx="1"/>
          </p:nvPr>
        </p:nvSpPr>
        <p:spPr>
          <a:xfrm>
            <a:off x="720000" y="1050900"/>
            <a:ext cx="7573395" cy="3638058"/>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600" dirty="0">
                <a:solidFill>
                  <a:schemeClr val="bg2"/>
                </a:solidFill>
                <a:latin typeface="Oswald" pitchFamily="2" charset="77"/>
              </a:rPr>
              <a:t>CTData. </a:t>
            </a:r>
            <a:r>
              <a:rPr lang="en-US" sz="1600" b="0" i="0" dirty="0">
                <a:solidFill>
                  <a:schemeClr val="bg2"/>
                </a:solidFill>
                <a:effectLst/>
                <a:latin typeface="Oswald" pitchFamily="2" charset="77"/>
              </a:rPr>
              <a:t>Real Estate Sales 2001-2020 GL. Retrieved from </a:t>
            </a:r>
            <a:r>
              <a:rPr lang="en-US" sz="1600" b="0" i="0" dirty="0">
                <a:solidFill>
                  <a:schemeClr val="bg2"/>
                </a:solidFill>
                <a:effectLst/>
                <a:latin typeface="Oswald" pitchFamily="2" charset="77"/>
                <a:hlinkClick r:id="rId3">
                  <a:extLst>
                    <a:ext uri="{A12FA001-AC4F-418D-AE19-62706E023703}">
                      <ahyp:hlinkClr xmlns:ahyp="http://schemas.microsoft.com/office/drawing/2018/hyperlinkcolor" val="tx"/>
                    </a:ext>
                  </a:extLst>
                </a:hlinkClick>
              </a:rPr>
              <a:t>Real-Estate-Sales-2001-2020</a:t>
            </a:r>
            <a:r>
              <a:rPr lang="en-US" sz="1600" b="0" i="0" dirty="0">
                <a:solidFill>
                  <a:schemeClr val="bg2"/>
                </a:solidFill>
                <a:effectLst/>
                <a:latin typeface="Oswald" pitchFamily="2" charset="77"/>
              </a:rPr>
              <a:t>. </a:t>
            </a:r>
          </a:p>
          <a:p>
            <a:pPr marL="171450" indent="-171450">
              <a:buFont typeface="Arial" panose="020B0604020202020204" pitchFamily="34" charset="0"/>
              <a:buChar char="•"/>
            </a:pPr>
            <a:endParaRPr lang="en-US" sz="1600" b="0" i="0" dirty="0">
              <a:solidFill>
                <a:schemeClr val="bg2"/>
              </a:solidFill>
              <a:effectLst/>
              <a:latin typeface="Oswald" pitchFamily="2" charset="77"/>
            </a:endParaRPr>
          </a:p>
          <a:p>
            <a:pPr marL="171450" indent="-171450">
              <a:buFont typeface="Arial" panose="020B0604020202020204" pitchFamily="34" charset="0"/>
              <a:buChar char="•"/>
            </a:pPr>
            <a:r>
              <a:rPr lang="en-US" sz="1600" dirty="0">
                <a:solidFill>
                  <a:schemeClr val="bg2"/>
                </a:solidFill>
                <a:latin typeface="Oswald" pitchFamily="2" charset="77"/>
              </a:rPr>
              <a:t>Connecticut Department of Labor. All of Connecticut Town Economic Indexes Recover In 2022. Retrieved from </a:t>
            </a:r>
            <a:r>
              <a:rPr lang="en-US" sz="1600" dirty="0">
                <a:solidFill>
                  <a:schemeClr val="bg2"/>
                </a:solidFill>
                <a:latin typeface="Oswald" pitchFamily="2" charset="77"/>
                <a:hlinkClick r:id="rId4">
                  <a:extLst>
                    <a:ext uri="{A12FA001-AC4F-418D-AE19-62706E023703}">
                      <ahyp:hlinkClr xmlns:ahyp="http://schemas.microsoft.com/office/drawing/2018/hyperlinkcolor" val="tx"/>
                    </a:ext>
                  </a:extLst>
                </a:hlinkClick>
              </a:rPr>
              <a:t>CTEI 2005-2022</a:t>
            </a:r>
            <a:r>
              <a:rPr lang="en-US" sz="1600" dirty="0">
                <a:solidFill>
                  <a:schemeClr val="bg2"/>
                </a:solidFill>
                <a:latin typeface="Oswald" pitchFamily="2" charset="77"/>
              </a:rPr>
              <a:t>. </a:t>
            </a:r>
          </a:p>
          <a:p>
            <a:pPr marL="171450" indent="-171450">
              <a:buFont typeface="Arial" panose="020B0604020202020204" pitchFamily="34" charset="0"/>
              <a:buChar char="•"/>
            </a:pPr>
            <a:endParaRPr lang="en-US" sz="1600" dirty="0">
              <a:solidFill>
                <a:schemeClr val="bg2"/>
              </a:solidFill>
              <a:latin typeface="Oswald" pitchFamily="2" charset="77"/>
            </a:endParaRPr>
          </a:p>
          <a:p>
            <a:pPr marL="171450" indent="-171450">
              <a:buFont typeface="Arial" panose="020B0604020202020204" pitchFamily="34" charset="0"/>
              <a:buChar char="•"/>
            </a:pPr>
            <a:r>
              <a:rPr lang="en-US" sz="1600" dirty="0">
                <a:solidFill>
                  <a:schemeClr val="bg2"/>
                </a:solidFill>
                <a:latin typeface="Oswald" pitchFamily="2" charset="77"/>
              </a:rPr>
              <a:t>CTData. Connecticut Healthcare Facilities. Retrieved from </a:t>
            </a:r>
            <a:r>
              <a:rPr lang="en-US" sz="1600" dirty="0">
                <a:solidFill>
                  <a:schemeClr val="bg2"/>
                </a:solidFill>
                <a:latin typeface="Oswald" pitchFamily="2" charset="77"/>
                <a:hlinkClick r:id="rId5">
                  <a:extLst>
                    <a:ext uri="{A12FA001-AC4F-418D-AE19-62706E023703}">
                      <ahyp:hlinkClr xmlns:ahyp="http://schemas.microsoft.com/office/drawing/2018/hyperlinkcolor" val="tx"/>
                    </a:ext>
                  </a:extLst>
                </a:hlinkClick>
              </a:rPr>
              <a:t>Connecticut-Healthcare-Facilities</a:t>
            </a:r>
            <a:r>
              <a:rPr lang="en-US" sz="1600" dirty="0">
                <a:solidFill>
                  <a:schemeClr val="bg2"/>
                </a:solidFill>
                <a:latin typeface="Oswald" pitchFamily="2" charset="77"/>
              </a:rPr>
              <a:t>. </a:t>
            </a:r>
          </a:p>
          <a:p>
            <a:pPr marL="0" indent="0">
              <a:buNone/>
            </a:pPr>
            <a:endParaRPr lang="en-US" sz="1600" dirty="0">
              <a:solidFill>
                <a:schemeClr val="bg2"/>
              </a:solidFill>
              <a:latin typeface="Oswald" pitchFamily="2" charset="77"/>
            </a:endParaRPr>
          </a:p>
          <a:p>
            <a:pPr marL="171450" indent="-171450">
              <a:buFont typeface="Arial" panose="020B0604020202020204" pitchFamily="34" charset="0"/>
              <a:buChar char="•"/>
            </a:pPr>
            <a:r>
              <a:rPr lang="en-US" sz="1600" dirty="0">
                <a:solidFill>
                  <a:schemeClr val="bg2"/>
                </a:solidFill>
                <a:latin typeface="Oswald" pitchFamily="2" charset="77"/>
              </a:rPr>
              <a:t>CTData. Education Directory. Retrieved from </a:t>
            </a:r>
            <a:r>
              <a:rPr lang="en-US" sz="1600" dirty="0">
                <a:solidFill>
                  <a:schemeClr val="bg2"/>
                </a:solidFill>
                <a:latin typeface="Oswald" pitchFamily="2" charset="77"/>
                <a:hlinkClick r:id="rId6">
                  <a:extLst>
                    <a:ext uri="{A12FA001-AC4F-418D-AE19-62706E023703}">
                      <ahyp:hlinkClr xmlns:ahyp="http://schemas.microsoft.com/office/drawing/2018/hyperlinkcolor" val="tx"/>
                    </a:ext>
                  </a:extLst>
                </a:hlinkClick>
              </a:rPr>
              <a:t>Connecticut-School-Districts</a:t>
            </a:r>
            <a:r>
              <a:rPr lang="en-US" sz="1600" dirty="0">
                <a:solidFill>
                  <a:schemeClr val="bg2"/>
                </a:solidFill>
                <a:latin typeface="Oswald" pitchFamily="2" charset="77"/>
              </a:rPr>
              <a:t>. </a:t>
            </a:r>
          </a:p>
          <a:p>
            <a:pPr marL="171450" indent="-171450">
              <a:buFont typeface="Arial" panose="020B0604020202020204" pitchFamily="34" charset="0"/>
              <a:buChar char="•"/>
            </a:pPr>
            <a:endParaRPr lang="en-US" sz="1600" dirty="0">
              <a:solidFill>
                <a:schemeClr val="bg2"/>
              </a:solidFill>
              <a:latin typeface="Oswald" pitchFamily="2" charset="77"/>
            </a:endParaRPr>
          </a:p>
          <a:p>
            <a:pPr marL="171450" indent="-171450">
              <a:buFont typeface="Arial" panose="020B0604020202020204" pitchFamily="34" charset="0"/>
              <a:buChar char="•"/>
            </a:pPr>
            <a:r>
              <a:rPr lang="en-US" sz="1600" dirty="0">
                <a:solidFill>
                  <a:schemeClr val="bg2"/>
                </a:solidFill>
                <a:latin typeface="Oswald" pitchFamily="2" charset="77"/>
              </a:rPr>
              <a:t>Connecticut Data Collabrative. UCR Crime Index. Retrieved from </a:t>
            </a:r>
            <a:r>
              <a:rPr lang="en-US" sz="1600" dirty="0">
                <a:solidFill>
                  <a:schemeClr val="bg2"/>
                </a:solidFill>
                <a:latin typeface="Oswald" pitchFamily="2" charset="77"/>
                <a:hlinkClick r:id="rId7">
                  <a:extLst>
                    <a:ext uri="{A12FA001-AC4F-418D-AE19-62706E023703}">
                      <ahyp:hlinkClr xmlns:ahyp="http://schemas.microsoft.com/office/drawing/2018/hyperlinkcolor" val="tx"/>
                    </a:ext>
                  </a:extLst>
                </a:hlinkClick>
              </a:rPr>
              <a:t>Police-Incidents-01/01/2005-to-05/18/2021</a:t>
            </a:r>
            <a:r>
              <a:rPr lang="en-US" sz="1600" dirty="0">
                <a:solidFill>
                  <a:schemeClr val="bg2"/>
                </a:solidFill>
                <a:latin typeface="Oswald" pitchFamily="2" charset="77"/>
              </a:rPr>
              <a:t>. </a:t>
            </a:r>
          </a:p>
          <a:p>
            <a:pPr marL="0" lvl="0" indent="0" algn="l" rtl="0">
              <a:spcBef>
                <a:spcPts val="0"/>
              </a:spcBef>
              <a:spcAft>
                <a:spcPts val="1600"/>
              </a:spcAft>
              <a:buNone/>
            </a:pPr>
            <a:endParaRPr sz="1400" dirty="0">
              <a:solidFill>
                <a:schemeClr val="accent5"/>
              </a:solidFill>
              <a:latin typeface="Oswald" pitchFamily="2" charset="77"/>
            </a:endParaRPr>
          </a:p>
        </p:txBody>
      </p:sp>
      <p:sp>
        <p:nvSpPr>
          <p:cNvPr id="2" name="Google Shape;330;p50">
            <a:extLst>
              <a:ext uri="{FF2B5EF4-FFF2-40B4-BE49-F238E27FC236}">
                <a16:creationId xmlns:a16="http://schemas.microsoft.com/office/drawing/2014/main" id="{3568C5E9-1DD6-A87E-7DAF-8E0C863B04D0}"/>
              </a:ext>
            </a:extLst>
          </p:cNvPr>
          <p:cNvSpPr/>
          <p:nvPr/>
        </p:nvSpPr>
        <p:spPr>
          <a:xfrm rot="5400000">
            <a:off x="7265822" y="-1521365"/>
            <a:ext cx="356813" cy="3399544"/>
          </a:xfrm>
          <a:prstGeom prst="rect">
            <a:avLst/>
          </a:prstGeom>
          <a:solidFill>
            <a:schemeClr val="accent4"/>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5"/>
              </a:solidFill>
            </a:endParaRPr>
          </a:p>
        </p:txBody>
      </p:sp>
      <p:grpSp>
        <p:nvGrpSpPr>
          <p:cNvPr id="3" name="Google Shape;1725;p110">
            <a:extLst>
              <a:ext uri="{FF2B5EF4-FFF2-40B4-BE49-F238E27FC236}">
                <a16:creationId xmlns:a16="http://schemas.microsoft.com/office/drawing/2014/main" id="{F6426E4D-9055-7F7E-36EB-2EE78BC9D2AE}"/>
              </a:ext>
            </a:extLst>
          </p:cNvPr>
          <p:cNvGrpSpPr/>
          <p:nvPr/>
        </p:nvGrpSpPr>
        <p:grpSpPr>
          <a:xfrm>
            <a:off x="191385" y="191881"/>
            <a:ext cx="681629" cy="589051"/>
            <a:chOff x="6440185" y="2179234"/>
            <a:chExt cx="347886" cy="347883"/>
          </a:xfrm>
        </p:grpSpPr>
        <p:sp>
          <p:nvSpPr>
            <p:cNvPr id="4" name="Google Shape;1726;p110">
              <a:extLst>
                <a:ext uri="{FF2B5EF4-FFF2-40B4-BE49-F238E27FC236}">
                  <a16:creationId xmlns:a16="http://schemas.microsoft.com/office/drawing/2014/main" id="{A0A3E5AC-10DA-8CB8-834B-8EA4BC3361EC}"/>
                </a:ext>
              </a:extLst>
            </p:cNvPr>
            <p:cNvSpPr/>
            <p:nvPr/>
          </p:nvSpPr>
          <p:spPr>
            <a:xfrm>
              <a:off x="6440185" y="2179234"/>
              <a:ext cx="347886" cy="347883"/>
            </a:xfrm>
            <a:custGeom>
              <a:avLst/>
              <a:gdLst/>
              <a:ahLst/>
              <a:cxnLst/>
              <a:rect l="l" t="t" r="r" b="b"/>
              <a:pathLst>
                <a:path w="213427" h="213425" extrusionOk="0">
                  <a:moveTo>
                    <a:pt x="37937" y="12503"/>
                  </a:moveTo>
                  <a:lnTo>
                    <a:pt x="37937" y="38342"/>
                  </a:lnTo>
                  <a:lnTo>
                    <a:pt x="12527" y="38342"/>
                  </a:lnTo>
                  <a:lnTo>
                    <a:pt x="12527" y="12503"/>
                  </a:lnTo>
                  <a:close/>
                  <a:moveTo>
                    <a:pt x="75469" y="12503"/>
                  </a:moveTo>
                  <a:lnTo>
                    <a:pt x="75469" y="38342"/>
                  </a:lnTo>
                  <a:lnTo>
                    <a:pt x="50440" y="38342"/>
                  </a:lnTo>
                  <a:lnTo>
                    <a:pt x="50440" y="12503"/>
                  </a:lnTo>
                  <a:close/>
                  <a:moveTo>
                    <a:pt x="200924" y="12503"/>
                  </a:moveTo>
                  <a:lnTo>
                    <a:pt x="200924" y="38342"/>
                  </a:lnTo>
                  <a:lnTo>
                    <a:pt x="87972" y="38342"/>
                  </a:lnTo>
                  <a:lnTo>
                    <a:pt x="87972" y="12503"/>
                  </a:lnTo>
                  <a:close/>
                  <a:moveTo>
                    <a:pt x="200924" y="50868"/>
                  </a:moveTo>
                  <a:lnTo>
                    <a:pt x="200924" y="200922"/>
                  </a:lnTo>
                  <a:lnTo>
                    <a:pt x="12527" y="200922"/>
                  </a:lnTo>
                  <a:lnTo>
                    <a:pt x="12527" y="50868"/>
                  </a:lnTo>
                  <a:close/>
                  <a:moveTo>
                    <a:pt x="6264" y="1"/>
                  </a:moveTo>
                  <a:cubicBezTo>
                    <a:pt x="2811" y="1"/>
                    <a:pt x="1" y="2811"/>
                    <a:pt x="1" y="6264"/>
                  </a:cubicBezTo>
                  <a:lnTo>
                    <a:pt x="1" y="207162"/>
                  </a:lnTo>
                  <a:cubicBezTo>
                    <a:pt x="1" y="210615"/>
                    <a:pt x="2811" y="213425"/>
                    <a:pt x="6264" y="213425"/>
                  </a:cubicBezTo>
                  <a:lnTo>
                    <a:pt x="207187" y="213425"/>
                  </a:lnTo>
                  <a:cubicBezTo>
                    <a:pt x="210640" y="213425"/>
                    <a:pt x="213426" y="210615"/>
                    <a:pt x="213426" y="207162"/>
                  </a:cubicBezTo>
                  <a:lnTo>
                    <a:pt x="213426" y="6264"/>
                  </a:lnTo>
                  <a:cubicBezTo>
                    <a:pt x="213426" y="2811"/>
                    <a:pt x="210640" y="1"/>
                    <a:pt x="2071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27;p110">
              <a:extLst>
                <a:ext uri="{FF2B5EF4-FFF2-40B4-BE49-F238E27FC236}">
                  <a16:creationId xmlns:a16="http://schemas.microsoft.com/office/drawing/2014/main" id="{A19193E7-FC4D-89CF-312C-034944DD77E7}"/>
                </a:ext>
              </a:extLst>
            </p:cNvPr>
            <p:cNvSpPr/>
            <p:nvPr/>
          </p:nvSpPr>
          <p:spPr>
            <a:xfrm>
              <a:off x="6481643" y="2282527"/>
              <a:ext cx="183453" cy="163036"/>
            </a:xfrm>
            <a:custGeom>
              <a:avLst/>
              <a:gdLst/>
              <a:ahLst/>
              <a:cxnLst/>
              <a:rect l="l" t="t" r="r" b="b"/>
              <a:pathLst>
                <a:path w="112548" h="100022" extrusionOk="0">
                  <a:moveTo>
                    <a:pt x="25006" y="37508"/>
                  </a:moveTo>
                  <a:lnTo>
                    <a:pt x="25006" y="50011"/>
                  </a:lnTo>
                  <a:lnTo>
                    <a:pt x="12503" y="50011"/>
                  </a:lnTo>
                  <a:lnTo>
                    <a:pt x="12503" y="37508"/>
                  </a:lnTo>
                  <a:close/>
                  <a:moveTo>
                    <a:pt x="100045" y="37508"/>
                  </a:moveTo>
                  <a:lnTo>
                    <a:pt x="100045" y="50011"/>
                  </a:lnTo>
                  <a:lnTo>
                    <a:pt x="87543" y="50011"/>
                  </a:lnTo>
                  <a:lnTo>
                    <a:pt x="87543" y="37508"/>
                  </a:lnTo>
                  <a:close/>
                  <a:moveTo>
                    <a:pt x="25006" y="62513"/>
                  </a:moveTo>
                  <a:lnTo>
                    <a:pt x="25006" y="87518"/>
                  </a:lnTo>
                  <a:lnTo>
                    <a:pt x="12503" y="87518"/>
                  </a:lnTo>
                  <a:lnTo>
                    <a:pt x="12503" y="62513"/>
                  </a:lnTo>
                  <a:close/>
                  <a:moveTo>
                    <a:pt x="75040" y="12503"/>
                  </a:moveTo>
                  <a:lnTo>
                    <a:pt x="75040" y="87518"/>
                  </a:lnTo>
                  <a:lnTo>
                    <a:pt x="62538" y="87518"/>
                  </a:lnTo>
                  <a:lnTo>
                    <a:pt x="62538" y="81279"/>
                  </a:lnTo>
                  <a:cubicBezTo>
                    <a:pt x="62538" y="77826"/>
                    <a:pt x="59727" y="75016"/>
                    <a:pt x="56274" y="75016"/>
                  </a:cubicBezTo>
                  <a:cubicBezTo>
                    <a:pt x="52821" y="75016"/>
                    <a:pt x="50035" y="77826"/>
                    <a:pt x="50035" y="81279"/>
                  </a:cubicBezTo>
                  <a:lnTo>
                    <a:pt x="50035" y="87518"/>
                  </a:lnTo>
                  <a:lnTo>
                    <a:pt x="37532" y="87518"/>
                  </a:lnTo>
                  <a:lnTo>
                    <a:pt x="37532" y="12503"/>
                  </a:lnTo>
                  <a:close/>
                  <a:moveTo>
                    <a:pt x="100045" y="62513"/>
                  </a:moveTo>
                  <a:lnTo>
                    <a:pt x="100045" y="87518"/>
                  </a:lnTo>
                  <a:lnTo>
                    <a:pt x="87543" y="87518"/>
                  </a:lnTo>
                  <a:lnTo>
                    <a:pt x="87543" y="62513"/>
                  </a:lnTo>
                  <a:close/>
                  <a:moveTo>
                    <a:pt x="31269" y="1"/>
                  </a:moveTo>
                  <a:cubicBezTo>
                    <a:pt x="27816" y="1"/>
                    <a:pt x="25030" y="2787"/>
                    <a:pt x="25030" y="6240"/>
                  </a:cubicBezTo>
                  <a:lnTo>
                    <a:pt x="25030" y="25006"/>
                  </a:lnTo>
                  <a:lnTo>
                    <a:pt x="6264" y="25006"/>
                  </a:lnTo>
                  <a:cubicBezTo>
                    <a:pt x="2811" y="25006"/>
                    <a:pt x="1" y="27792"/>
                    <a:pt x="1" y="31245"/>
                  </a:cubicBezTo>
                  <a:lnTo>
                    <a:pt x="1" y="93782"/>
                  </a:lnTo>
                  <a:cubicBezTo>
                    <a:pt x="1" y="97235"/>
                    <a:pt x="2811" y="100021"/>
                    <a:pt x="6264" y="100021"/>
                  </a:cubicBezTo>
                  <a:lnTo>
                    <a:pt x="106309" y="100021"/>
                  </a:lnTo>
                  <a:cubicBezTo>
                    <a:pt x="109762" y="100021"/>
                    <a:pt x="112548" y="97235"/>
                    <a:pt x="112548" y="93782"/>
                  </a:cubicBezTo>
                  <a:lnTo>
                    <a:pt x="112548" y="31245"/>
                  </a:lnTo>
                  <a:cubicBezTo>
                    <a:pt x="112548" y="27792"/>
                    <a:pt x="109762" y="25006"/>
                    <a:pt x="106309" y="25006"/>
                  </a:cubicBezTo>
                  <a:lnTo>
                    <a:pt x="87543" y="25006"/>
                  </a:lnTo>
                  <a:lnTo>
                    <a:pt x="87543" y="6240"/>
                  </a:lnTo>
                  <a:cubicBezTo>
                    <a:pt x="87543" y="2787"/>
                    <a:pt x="84733" y="1"/>
                    <a:pt x="812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28;p110">
              <a:extLst>
                <a:ext uri="{FF2B5EF4-FFF2-40B4-BE49-F238E27FC236}">
                  <a16:creationId xmlns:a16="http://schemas.microsoft.com/office/drawing/2014/main" id="{A4915CA1-5231-1CAC-92BE-1F6B9C8C2DFF}"/>
                </a:ext>
              </a:extLst>
            </p:cNvPr>
            <p:cNvSpPr/>
            <p:nvPr/>
          </p:nvSpPr>
          <p:spPr>
            <a:xfrm>
              <a:off x="6563198" y="2364044"/>
              <a:ext cx="20382" cy="20382"/>
            </a:xfrm>
            <a:custGeom>
              <a:avLst/>
              <a:gdLst/>
              <a:ahLst/>
              <a:cxnLst/>
              <a:rect l="l" t="t" r="r" b="b"/>
              <a:pathLst>
                <a:path w="12504" h="12504" extrusionOk="0">
                  <a:moveTo>
                    <a:pt x="6240" y="1"/>
                  </a:moveTo>
                  <a:cubicBezTo>
                    <a:pt x="2787" y="1"/>
                    <a:pt x="1" y="2811"/>
                    <a:pt x="1" y="6264"/>
                  </a:cubicBezTo>
                  <a:cubicBezTo>
                    <a:pt x="1" y="9717"/>
                    <a:pt x="2787" y="12503"/>
                    <a:pt x="6240" y="12503"/>
                  </a:cubicBezTo>
                  <a:cubicBezTo>
                    <a:pt x="9693" y="12503"/>
                    <a:pt x="12504" y="9717"/>
                    <a:pt x="12504" y="6264"/>
                  </a:cubicBezTo>
                  <a:cubicBezTo>
                    <a:pt x="12504" y="2811"/>
                    <a:pt x="9693" y="1"/>
                    <a:pt x="62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29;p110">
              <a:extLst>
                <a:ext uri="{FF2B5EF4-FFF2-40B4-BE49-F238E27FC236}">
                  <a16:creationId xmlns:a16="http://schemas.microsoft.com/office/drawing/2014/main" id="{FA5FB47F-5204-AE05-797B-A29A7B2A9BC5}"/>
                </a:ext>
              </a:extLst>
            </p:cNvPr>
            <p:cNvSpPr/>
            <p:nvPr/>
          </p:nvSpPr>
          <p:spPr>
            <a:xfrm>
              <a:off x="6563198" y="2323286"/>
              <a:ext cx="20382" cy="20382"/>
            </a:xfrm>
            <a:custGeom>
              <a:avLst/>
              <a:gdLst/>
              <a:ahLst/>
              <a:cxnLst/>
              <a:rect l="l" t="t" r="r" b="b"/>
              <a:pathLst>
                <a:path w="12504" h="12504" extrusionOk="0">
                  <a:moveTo>
                    <a:pt x="6240" y="1"/>
                  </a:moveTo>
                  <a:cubicBezTo>
                    <a:pt x="2787" y="1"/>
                    <a:pt x="1" y="2811"/>
                    <a:pt x="1" y="6264"/>
                  </a:cubicBezTo>
                  <a:cubicBezTo>
                    <a:pt x="1" y="9693"/>
                    <a:pt x="2787" y="12503"/>
                    <a:pt x="6240" y="12503"/>
                  </a:cubicBezTo>
                  <a:cubicBezTo>
                    <a:pt x="9693" y="12503"/>
                    <a:pt x="12504" y="9693"/>
                    <a:pt x="12504" y="6264"/>
                  </a:cubicBezTo>
                  <a:cubicBezTo>
                    <a:pt x="12504" y="2811"/>
                    <a:pt x="9693" y="1"/>
                    <a:pt x="62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30;p110">
              <a:extLst>
                <a:ext uri="{FF2B5EF4-FFF2-40B4-BE49-F238E27FC236}">
                  <a16:creationId xmlns:a16="http://schemas.microsoft.com/office/drawing/2014/main" id="{7C8F4C2E-C8E3-140D-3B41-5CF591B7EFA3}"/>
                </a:ext>
              </a:extLst>
            </p:cNvPr>
            <p:cNvSpPr/>
            <p:nvPr/>
          </p:nvSpPr>
          <p:spPr>
            <a:xfrm>
              <a:off x="6481643" y="2465979"/>
              <a:ext cx="265669" cy="20380"/>
            </a:xfrm>
            <a:custGeom>
              <a:avLst/>
              <a:gdLst/>
              <a:ahLst/>
              <a:cxnLst/>
              <a:rect l="l" t="t" r="r" b="b"/>
              <a:pathLst>
                <a:path w="162987" h="12503" extrusionOk="0">
                  <a:moveTo>
                    <a:pt x="6264" y="0"/>
                  </a:moveTo>
                  <a:cubicBezTo>
                    <a:pt x="2811" y="0"/>
                    <a:pt x="1" y="2787"/>
                    <a:pt x="1" y="6240"/>
                  </a:cubicBezTo>
                  <a:cubicBezTo>
                    <a:pt x="1" y="9693"/>
                    <a:pt x="2811" y="12503"/>
                    <a:pt x="6264" y="12503"/>
                  </a:cubicBezTo>
                  <a:lnTo>
                    <a:pt x="156724" y="12503"/>
                  </a:lnTo>
                  <a:cubicBezTo>
                    <a:pt x="160177" y="12503"/>
                    <a:pt x="162987" y="9693"/>
                    <a:pt x="162987" y="6240"/>
                  </a:cubicBezTo>
                  <a:cubicBezTo>
                    <a:pt x="162987" y="2787"/>
                    <a:pt x="160177" y="0"/>
                    <a:pt x="1567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1;p110">
              <a:extLst>
                <a:ext uri="{FF2B5EF4-FFF2-40B4-BE49-F238E27FC236}">
                  <a16:creationId xmlns:a16="http://schemas.microsoft.com/office/drawing/2014/main" id="{E5A75C3F-CD3F-6119-B34D-53236F312045}"/>
                </a:ext>
              </a:extLst>
            </p:cNvPr>
            <p:cNvSpPr/>
            <p:nvPr/>
          </p:nvSpPr>
          <p:spPr>
            <a:xfrm>
              <a:off x="6685474" y="2425182"/>
              <a:ext cx="61837" cy="20382"/>
            </a:xfrm>
            <a:custGeom>
              <a:avLst/>
              <a:gdLst/>
              <a:ahLst/>
              <a:cxnLst/>
              <a:rect l="l" t="t" r="r" b="b"/>
              <a:pathLst>
                <a:path w="37937" h="12504" extrusionOk="0">
                  <a:moveTo>
                    <a:pt x="6264" y="0"/>
                  </a:moveTo>
                  <a:cubicBezTo>
                    <a:pt x="2811" y="0"/>
                    <a:pt x="1" y="2811"/>
                    <a:pt x="1" y="6264"/>
                  </a:cubicBezTo>
                  <a:cubicBezTo>
                    <a:pt x="1" y="9717"/>
                    <a:pt x="2811" y="12503"/>
                    <a:pt x="6264" y="12503"/>
                  </a:cubicBezTo>
                  <a:lnTo>
                    <a:pt x="31698" y="12503"/>
                  </a:lnTo>
                  <a:cubicBezTo>
                    <a:pt x="35151" y="12503"/>
                    <a:pt x="37937" y="9717"/>
                    <a:pt x="37937" y="6264"/>
                  </a:cubicBezTo>
                  <a:cubicBezTo>
                    <a:pt x="37937" y="2811"/>
                    <a:pt x="35151" y="0"/>
                    <a:pt x="31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32;p110">
              <a:extLst>
                <a:ext uri="{FF2B5EF4-FFF2-40B4-BE49-F238E27FC236}">
                  <a16:creationId xmlns:a16="http://schemas.microsoft.com/office/drawing/2014/main" id="{03A6F3B2-427C-34B9-66C0-71B5CF80E717}"/>
                </a:ext>
              </a:extLst>
            </p:cNvPr>
            <p:cNvSpPr/>
            <p:nvPr/>
          </p:nvSpPr>
          <p:spPr>
            <a:xfrm>
              <a:off x="6685474" y="2384424"/>
              <a:ext cx="61837" cy="20380"/>
            </a:xfrm>
            <a:custGeom>
              <a:avLst/>
              <a:gdLst/>
              <a:ahLst/>
              <a:cxnLst/>
              <a:rect l="l" t="t" r="r" b="b"/>
              <a:pathLst>
                <a:path w="37937" h="12503" extrusionOk="0">
                  <a:moveTo>
                    <a:pt x="6264" y="0"/>
                  </a:moveTo>
                  <a:cubicBezTo>
                    <a:pt x="2811" y="0"/>
                    <a:pt x="1" y="2811"/>
                    <a:pt x="1" y="6264"/>
                  </a:cubicBezTo>
                  <a:cubicBezTo>
                    <a:pt x="1" y="9717"/>
                    <a:pt x="2811" y="12503"/>
                    <a:pt x="6264" y="12503"/>
                  </a:cubicBezTo>
                  <a:lnTo>
                    <a:pt x="31698" y="12503"/>
                  </a:lnTo>
                  <a:cubicBezTo>
                    <a:pt x="35151" y="12503"/>
                    <a:pt x="37937" y="9717"/>
                    <a:pt x="37937" y="6264"/>
                  </a:cubicBezTo>
                  <a:cubicBezTo>
                    <a:pt x="37937" y="2811"/>
                    <a:pt x="35151" y="0"/>
                    <a:pt x="31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33;p110">
              <a:extLst>
                <a:ext uri="{FF2B5EF4-FFF2-40B4-BE49-F238E27FC236}">
                  <a16:creationId xmlns:a16="http://schemas.microsoft.com/office/drawing/2014/main" id="{ADEB10A3-D7EF-E2A5-CA70-20C165F9B069}"/>
                </a:ext>
              </a:extLst>
            </p:cNvPr>
            <p:cNvSpPr/>
            <p:nvPr/>
          </p:nvSpPr>
          <p:spPr>
            <a:xfrm>
              <a:off x="6685474" y="2343665"/>
              <a:ext cx="61837" cy="20380"/>
            </a:xfrm>
            <a:custGeom>
              <a:avLst/>
              <a:gdLst/>
              <a:ahLst/>
              <a:cxnLst/>
              <a:rect l="l" t="t" r="r" b="b"/>
              <a:pathLst>
                <a:path w="37937" h="12503" extrusionOk="0">
                  <a:moveTo>
                    <a:pt x="6264" y="0"/>
                  </a:moveTo>
                  <a:cubicBezTo>
                    <a:pt x="2811" y="0"/>
                    <a:pt x="1" y="2810"/>
                    <a:pt x="1" y="6264"/>
                  </a:cubicBezTo>
                  <a:cubicBezTo>
                    <a:pt x="1" y="9693"/>
                    <a:pt x="2811" y="12503"/>
                    <a:pt x="6264" y="12503"/>
                  </a:cubicBezTo>
                  <a:lnTo>
                    <a:pt x="31698" y="12503"/>
                  </a:lnTo>
                  <a:cubicBezTo>
                    <a:pt x="35151" y="12503"/>
                    <a:pt x="37937" y="9717"/>
                    <a:pt x="37937" y="6264"/>
                  </a:cubicBezTo>
                  <a:cubicBezTo>
                    <a:pt x="37937" y="2810"/>
                    <a:pt x="35151" y="0"/>
                    <a:pt x="31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103"/>
          <p:cNvSpPr txBox="1">
            <a:spLocks noGrp="1"/>
          </p:cNvSpPr>
          <p:nvPr>
            <p:ph type="title"/>
          </p:nvPr>
        </p:nvSpPr>
        <p:spPr>
          <a:xfrm>
            <a:off x="5287342" y="1446027"/>
            <a:ext cx="2868517" cy="1232673"/>
          </a:xfrm>
          <a:prstGeom prst="rect">
            <a:avLst/>
          </a:prstGeom>
        </p:spPr>
        <p:txBody>
          <a:bodyPr spcFirstLastPara="1" wrap="square" lIns="91425" tIns="91425" rIns="91425" bIns="91425" anchor="ctr" anchorCtr="0">
            <a:noAutofit/>
          </a:bodyPr>
          <a:lstStyle/>
          <a:p>
            <a:pPr lvl="2" algn="ctr">
              <a:lnSpc>
                <a:spcPct val="150000"/>
              </a:lnSpc>
            </a:pPr>
            <a:r>
              <a:rPr lang="en" sz="3600" b="1" dirty="0">
                <a:solidFill>
                  <a:schemeClr val="accent5"/>
                </a:solidFill>
                <a:latin typeface="Oswald" pitchFamily="2" charset="77"/>
              </a:rPr>
              <a:t>THANK YOU!</a:t>
            </a:r>
            <a:endParaRPr lang="en-US" sz="3600" b="1" dirty="0">
              <a:solidFill>
                <a:schemeClr val="accent5"/>
              </a:solidFill>
              <a:latin typeface="Oswald" pitchFamily="2" charset="77"/>
            </a:endParaRPr>
          </a:p>
        </p:txBody>
      </p:sp>
      <p:sp>
        <p:nvSpPr>
          <p:cNvPr id="3" name="TextBox 2">
            <a:extLst>
              <a:ext uri="{FF2B5EF4-FFF2-40B4-BE49-F238E27FC236}">
                <a16:creationId xmlns:a16="http://schemas.microsoft.com/office/drawing/2014/main" id="{C8BCFE5C-D374-A9BE-E30D-50734FD02EAB}"/>
              </a:ext>
            </a:extLst>
          </p:cNvPr>
          <p:cNvSpPr txBox="1"/>
          <p:nvPr/>
        </p:nvSpPr>
        <p:spPr>
          <a:xfrm>
            <a:off x="4435601" y="2984521"/>
            <a:ext cx="4572000" cy="523220"/>
          </a:xfrm>
          <a:prstGeom prst="rect">
            <a:avLst/>
          </a:prstGeom>
          <a:noFill/>
        </p:spPr>
        <p:txBody>
          <a:bodyPr wrap="square">
            <a:spAutoFit/>
          </a:bodyPr>
          <a:lstStyle/>
          <a:p>
            <a:pPr marL="0" lvl="0" indent="0" algn="ctr" rtl="0">
              <a:spcBef>
                <a:spcPts val="0"/>
              </a:spcBef>
              <a:spcAft>
                <a:spcPts val="0"/>
              </a:spcAft>
              <a:buNone/>
            </a:pPr>
            <a:r>
              <a:rPr lang="en-US" sz="2800" b="1" dirty="0">
                <a:solidFill>
                  <a:schemeClr val="bg2"/>
                </a:solidFill>
                <a:latin typeface="Oswald" pitchFamily="2" charset="77"/>
              </a:rPr>
              <a:t>Do you have any questions?</a:t>
            </a:r>
          </a:p>
        </p:txBody>
      </p:sp>
      <p:pic>
        <p:nvPicPr>
          <p:cNvPr id="10" name="Picture 9" descr="A living room with a couch and a painting on the wall&#10;&#10;Description automatically generated">
            <a:extLst>
              <a:ext uri="{FF2B5EF4-FFF2-40B4-BE49-F238E27FC236}">
                <a16:creationId xmlns:a16="http://schemas.microsoft.com/office/drawing/2014/main" id="{360BA96C-2863-8CD2-88CB-319C08C6FC96}"/>
              </a:ext>
            </a:extLst>
          </p:cNvPr>
          <p:cNvPicPr>
            <a:picLocks noChangeAspect="1"/>
          </p:cNvPicPr>
          <p:nvPr/>
        </p:nvPicPr>
        <p:blipFill>
          <a:blip r:embed="rId3"/>
          <a:stretch>
            <a:fillRect/>
          </a:stretch>
        </p:blipFill>
        <p:spPr>
          <a:xfrm>
            <a:off x="27242" y="0"/>
            <a:ext cx="4311053"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11" name="Rounded Rectangle 10">
            <a:extLst>
              <a:ext uri="{FF2B5EF4-FFF2-40B4-BE49-F238E27FC236}">
                <a16:creationId xmlns:a16="http://schemas.microsoft.com/office/drawing/2014/main" id="{9875FF08-E704-A186-612A-127A2A10F25C}"/>
              </a:ext>
            </a:extLst>
          </p:cNvPr>
          <p:cNvSpPr/>
          <p:nvPr/>
        </p:nvSpPr>
        <p:spPr>
          <a:xfrm>
            <a:off x="7035136" y="3339232"/>
            <a:ext cx="1674640" cy="163974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solidFill>
                <a:schemeClr val="accent5"/>
              </a:solidFill>
              <a:latin typeface="Oswald" pitchFamily="2" charset="77"/>
            </a:endParaRPr>
          </a:p>
        </p:txBody>
      </p:sp>
      <p:sp>
        <p:nvSpPr>
          <p:cNvPr id="10" name="Rounded Rectangle 9">
            <a:extLst>
              <a:ext uri="{FF2B5EF4-FFF2-40B4-BE49-F238E27FC236}">
                <a16:creationId xmlns:a16="http://schemas.microsoft.com/office/drawing/2014/main" id="{41B5FE80-C663-9418-A40C-7BB38BAADA95}"/>
              </a:ext>
            </a:extLst>
          </p:cNvPr>
          <p:cNvSpPr/>
          <p:nvPr/>
        </p:nvSpPr>
        <p:spPr>
          <a:xfrm>
            <a:off x="4958498" y="3323904"/>
            <a:ext cx="1735923" cy="1655075"/>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solidFill>
                <a:schemeClr val="accent5"/>
              </a:solidFill>
              <a:latin typeface="Oswald" pitchFamily="2" charset="77"/>
            </a:endParaRPr>
          </a:p>
        </p:txBody>
      </p:sp>
      <p:sp>
        <p:nvSpPr>
          <p:cNvPr id="9" name="Rounded Rectangle 8">
            <a:extLst>
              <a:ext uri="{FF2B5EF4-FFF2-40B4-BE49-F238E27FC236}">
                <a16:creationId xmlns:a16="http://schemas.microsoft.com/office/drawing/2014/main" id="{5D3216E9-4898-3F13-482D-551902115C69}"/>
              </a:ext>
            </a:extLst>
          </p:cNvPr>
          <p:cNvSpPr/>
          <p:nvPr/>
        </p:nvSpPr>
        <p:spPr>
          <a:xfrm>
            <a:off x="2662104" y="3315025"/>
            <a:ext cx="1943914" cy="168816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solidFill>
                <a:schemeClr val="accent5"/>
              </a:solidFill>
              <a:latin typeface="Oswald" pitchFamily="2" charset="77"/>
            </a:endParaRPr>
          </a:p>
        </p:txBody>
      </p:sp>
      <p:sp>
        <p:nvSpPr>
          <p:cNvPr id="8" name="Rounded Rectangle 7">
            <a:extLst>
              <a:ext uri="{FF2B5EF4-FFF2-40B4-BE49-F238E27FC236}">
                <a16:creationId xmlns:a16="http://schemas.microsoft.com/office/drawing/2014/main" id="{646A4D8D-AB64-B5CF-AB2C-00F55ABE853D}"/>
              </a:ext>
            </a:extLst>
          </p:cNvPr>
          <p:cNvSpPr/>
          <p:nvPr/>
        </p:nvSpPr>
        <p:spPr>
          <a:xfrm>
            <a:off x="528563" y="3323904"/>
            <a:ext cx="1781062" cy="168816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solidFill>
                <a:schemeClr val="accent5"/>
              </a:solidFill>
              <a:latin typeface="Oswald" pitchFamily="2" charset="77"/>
            </a:endParaRPr>
          </a:p>
        </p:txBody>
      </p:sp>
      <p:sp>
        <p:nvSpPr>
          <p:cNvPr id="419" name="Google Shape;419;p58"/>
          <p:cNvSpPr txBox="1">
            <a:spLocks noGrp="1"/>
          </p:cNvSpPr>
          <p:nvPr>
            <p:ph type="subTitle" idx="1"/>
          </p:nvPr>
        </p:nvSpPr>
        <p:spPr>
          <a:xfrm>
            <a:off x="-312100" y="277881"/>
            <a:ext cx="9021875" cy="1723518"/>
          </a:xfrm>
          <a:prstGeom prst="rect">
            <a:avLst/>
          </a:prstGeom>
          <a:noFill/>
        </p:spPr>
        <p:txBody>
          <a:bodyPr wrap="square" rtlCol="0">
            <a:spAutoFit/>
          </a:bodyPr>
          <a:lstStyle/>
          <a:p>
            <a:pPr algn="l">
              <a:buClr>
                <a:srgbClr val="000000"/>
              </a:buClr>
              <a:buFont typeface="Arial"/>
            </a:pPr>
            <a:r>
              <a:rPr lang="en-US" sz="1800" b="1" dirty="0">
                <a:solidFill>
                  <a:schemeClr val="bg2"/>
                </a:solidFill>
                <a:latin typeface="Oswald" pitchFamily="2" charset="77"/>
                <a:cs typeface="Arial"/>
                <a:sym typeface="Arial"/>
              </a:rPr>
              <a:t>      </a:t>
            </a:r>
            <a:r>
              <a:rPr lang="en-US" sz="2000" b="1" dirty="0">
                <a:solidFill>
                  <a:schemeClr val="tx1">
                    <a:lumMod val="50000"/>
                  </a:schemeClr>
                </a:solidFill>
                <a:latin typeface="Oswald" pitchFamily="2" charset="77"/>
                <a:cs typeface="Arial"/>
                <a:sym typeface="Arial"/>
              </a:rPr>
              <a:t>2. How do variations in neighborhood school performance, crime rates &amp; access to healthcare facilities within different Connecticut towns influence the trends in sales volume and price elasticity of residential buildings ?</a:t>
            </a:r>
            <a:br>
              <a:rPr lang="en-US" sz="2000" b="1" dirty="0">
                <a:solidFill>
                  <a:schemeClr val="tx1">
                    <a:lumMod val="50000"/>
                  </a:schemeClr>
                </a:solidFill>
                <a:latin typeface="Oswald" pitchFamily="2" charset="77"/>
                <a:cs typeface="Arial"/>
                <a:sym typeface="Arial"/>
              </a:rPr>
            </a:br>
            <a:br>
              <a:rPr lang="en-US" sz="2000" dirty="0">
                <a:solidFill>
                  <a:schemeClr val="tx1">
                    <a:lumMod val="50000"/>
                  </a:schemeClr>
                </a:solidFill>
                <a:latin typeface="Oswald" pitchFamily="2" charset="77"/>
                <a:cs typeface="Arial"/>
                <a:sym typeface="Arial"/>
              </a:rPr>
            </a:br>
            <a:endParaRPr sz="2000" dirty="0">
              <a:solidFill>
                <a:schemeClr val="tx1">
                  <a:lumMod val="50000"/>
                </a:schemeClr>
              </a:solidFill>
              <a:latin typeface="Oswald" pitchFamily="2" charset="77"/>
              <a:cs typeface="Arial"/>
              <a:sym typeface="Arial"/>
            </a:endParaRPr>
          </a:p>
        </p:txBody>
      </p:sp>
      <p:grpSp>
        <p:nvGrpSpPr>
          <p:cNvPr id="25" name="Group 24">
            <a:extLst>
              <a:ext uri="{FF2B5EF4-FFF2-40B4-BE49-F238E27FC236}">
                <a16:creationId xmlns:a16="http://schemas.microsoft.com/office/drawing/2014/main" id="{EF6FC653-9878-75F4-18E7-4FBA296DB8FA}"/>
              </a:ext>
            </a:extLst>
          </p:cNvPr>
          <p:cNvGrpSpPr/>
          <p:nvPr/>
        </p:nvGrpSpPr>
        <p:grpSpPr>
          <a:xfrm>
            <a:off x="528563" y="3890709"/>
            <a:ext cx="1853870" cy="447732"/>
            <a:chOff x="1337397" y="2284"/>
            <a:chExt cx="5734084" cy="1585502"/>
          </a:xfrm>
        </p:grpSpPr>
        <p:sp>
          <p:nvSpPr>
            <p:cNvPr id="41" name="Rectangle 40">
              <a:extLst>
                <a:ext uri="{FF2B5EF4-FFF2-40B4-BE49-F238E27FC236}">
                  <a16:creationId xmlns:a16="http://schemas.microsoft.com/office/drawing/2014/main" id="{ECCE2C4C-9FBC-91E0-96F0-C86DE21F63E3}"/>
                </a:ext>
              </a:extLst>
            </p:cNvPr>
            <p:cNvSpPr/>
            <p:nvPr/>
          </p:nvSpPr>
          <p:spPr>
            <a:xfrm>
              <a:off x="1337397" y="2284"/>
              <a:ext cx="4926242" cy="115791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solidFill>
                  <a:schemeClr val="accent5"/>
                </a:solidFill>
                <a:latin typeface="Oswald" pitchFamily="2" charset="77"/>
              </a:endParaRPr>
            </a:p>
          </p:txBody>
        </p:sp>
        <p:sp>
          <p:nvSpPr>
            <p:cNvPr id="42" name="TextBox 41">
              <a:extLst>
                <a:ext uri="{FF2B5EF4-FFF2-40B4-BE49-F238E27FC236}">
                  <a16:creationId xmlns:a16="http://schemas.microsoft.com/office/drawing/2014/main" id="{58C1E2AE-59ED-A827-6E54-95AA38BC0959}"/>
                </a:ext>
              </a:extLst>
            </p:cNvPr>
            <p:cNvSpPr txBox="1"/>
            <p:nvPr/>
          </p:nvSpPr>
          <p:spPr>
            <a:xfrm>
              <a:off x="1337398" y="684470"/>
              <a:ext cx="5734083" cy="90331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2547" tIns="122547" rIns="122547" bIns="122547" numCol="1" spcCol="1270" anchor="ctr" anchorCtr="0">
              <a:noAutofit/>
            </a:bodyPr>
            <a:lstStyle/>
            <a:p>
              <a:pPr defTabSz="711200">
                <a:spcBef>
                  <a:spcPct val="0"/>
                </a:spcBef>
                <a:spcAft>
                  <a:spcPct val="35000"/>
                </a:spcAft>
              </a:pPr>
              <a:r>
                <a:rPr lang="en-US" b="1" u="sng" kern="1200" dirty="0">
                  <a:solidFill>
                    <a:schemeClr val="tx1">
                      <a:lumMod val="50000"/>
                    </a:schemeClr>
                  </a:solidFill>
                  <a:latin typeface="Oswald" pitchFamily="2" charset="77"/>
                </a:rPr>
                <a:t>Temporal Trends</a:t>
              </a:r>
              <a:br>
                <a:rPr lang="en-US" u="sng" kern="1200" dirty="0">
                  <a:solidFill>
                    <a:schemeClr val="tx1">
                      <a:lumMod val="50000"/>
                    </a:schemeClr>
                  </a:solidFill>
                  <a:latin typeface="Oswald" pitchFamily="2" charset="77"/>
                </a:rPr>
              </a:br>
              <a:r>
                <a:rPr lang="en-US" sz="1200" dirty="0">
                  <a:solidFill>
                    <a:schemeClr val="accent5"/>
                  </a:solidFill>
                  <a:latin typeface="Oswald" pitchFamily="2" charset="77"/>
                </a:rPr>
                <a:t>Analyzing how amenities affect overall market activity &amp; responsiveness to price changes over period</a:t>
              </a:r>
              <a:r>
                <a:rPr lang="en-US" dirty="0">
                  <a:solidFill>
                    <a:schemeClr val="accent5"/>
                  </a:solidFill>
                  <a:latin typeface="Oswald" pitchFamily="2" charset="77"/>
                </a:rPr>
                <a:t>.</a:t>
              </a:r>
            </a:p>
            <a:p>
              <a:pPr marL="0" lvl="0" indent="0" algn="l" defTabSz="711200">
                <a:lnSpc>
                  <a:spcPct val="90000"/>
                </a:lnSpc>
                <a:spcBef>
                  <a:spcPct val="0"/>
                </a:spcBef>
                <a:spcAft>
                  <a:spcPct val="35000"/>
                </a:spcAft>
                <a:buNone/>
              </a:pPr>
              <a:endParaRPr lang="en-US" sz="1600" kern="1200" dirty="0">
                <a:solidFill>
                  <a:schemeClr val="accent5"/>
                </a:solidFill>
                <a:latin typeface="Oswald" pitchFamily="2" charset="77"/>
              </a:endParaRPr>
            </a:p>
          </p:txBody>
        </p:sp>
      </p:grpSp>
      <p:grpSp>
        <p:nvGrpSpPr>
          <p:cNvPr id="28" name="Group 27">
            <a:extLst>
              <a:ext uri="{FF2B5EF4-FFF2-40B4-BE49-F238E27FC236}">
                <a16:creationId xmlns:a16="http://schemas.microsoft.com/office/drawing/2014/main" id="{EE71BB3F-BE99-CBE1-ED98-2F5008259E3B}"/>
              </a:ext>
            </a:extLst>
          </p:cNvPr>
          <p:cNvGrpSpPr/>
          <p:nvPr/>
        </p:nvGrpSpPr>
        <p:grpSpPr>
          <a:xfrm>
            <a:off x="981477" y="3672058"/>
            <a:ext cx="3850390" cy="2608300"/>
            <a:chOff x="-786233" y="1387028"/>
            <a:chExt cx="8578656" cy="3045014"/>
          </a:xfrm>
        </p:grpSpPr>
        <p:sp>
          <p:nvSpPr>
            <p:cNvPr id="39" name="Rectangle 38">
              <a:extLst>
                <a:ext uri="{FF2B5EF4-FFF2-40B4-BE49-F238E27FC236}">
                  <a16:creationId xmlns:a16="http://schemas.microsoft.com/office/drawing/2014/main" id="{664BB2F9-AECC-3353-309F-A711548BF13D}"/>
                </a:ext>
              </a:extLst>
            </p:cNvPr>
            <p:cNvSpPr/>
            <p:nvPr/>
          </p:nvSpPr>
          <p:spPr>
            <a:xfrm>
              <a:off x="-786233" y="3274123"/>
              <a:ext cx="4926242" cy="115791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solidFill>
                  <a:schemeClr val="accent5"/>
                </a:solidFill>
                <a:latin typeface="Oswald" pitchFamily="2" charset="77"/>
              </a:endParaRPr>
            </a:p>
          </p:txBody>
        </p:sp>
        <p:sp>
          <p:nvSpPr>
            <p:cNvPr id="40" name="TextBox 39">
              <a:extLst>
                <a:ext uri="{FF2B5EF4-FFF2-40B4-BE49-F238E27FC236}">
                  <a16:creationId xmlns:a16="http://schemas.microsoft.com/office/drawing/2014/main" id="{7F8C35A7-C518-D4F4-2BC8-3603DF74E356}"/>
                </a:ext>
              </a:extLst>
            </p:cNvPr>
            <p:cNvSpPr txBox="1"/>
            <p:nvPr/>
          </p:nvSpPr>
          <p:spPr>
            <a:xfrm>
              <a:off x="2866180" y="1387028"/>
              <a:ext cx="4926243" cy="11579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2547" tIns="122547" rIns="122547" bIns="122547" numCol="1" spcCol="1270" anchor="ctr" anchorCtr="0">
              <a:noAutofit/>
            </a:bodyPr>
            <a:lstStyle/>
            <a:p>
              <a:pPr lvl="0"/>
              <a:r>
                <a:rPr lang="en-US" b="1" u="sng" dirty="0">
                  <a:solidFill>
                    <a:schemeClr val="tx1">
                      <a:lumMod val="50000"/>
                    </a:schemeClr>
                  </a:solidFill>
                  <a:latin typeface="Oswald" pitchFamily="2" charset="77"/>
                </a:rPr>
                <a:t>Amenities Impact </a:t>
              </a:r>
            </a:p>
            <a:p>
              <a:pPr lvl="0"/>
              <a:r>
                <a:rPr lang="en-US" sz="1200" dirty="0">
                  <a:solidFill>
                    <a:schemeClr val="accent5"/>
                  </a:solidFill>
                  <a:latin typeface="Oswald" pitchFamily="2" charset="77"/>
                </a:rPr>
                <a:t>Quantify how vicinity to schools, crime rates (type, severity) &amp; proximity to healthcare facilities  impact sale volume &amp; price elasticity across Connecticut </a:t>
              </a:r>
            </a:p>
            <a:p>
              <a:pPr lvl="0"/>
              <a:r>
                <a:rPr lang="en-US" sz="1200" dirty="0">
                  <a:solidFill>
                    <a:schemeClr val="accent5"/>
                  </a:solidFill>
                  <a:latin typeface="Oswald" pitchFamily="2" charset="77"/>
                </a:rPr>
                <a:t>towns</a:t>
              </a:r>
            </a:p>
          </p:txBody>
        </p:sp>
      </p:grpSp>
      <p:grpSp>
        <p:nvGrpSpPr>
          <p:cNvPr id="31" name="Group 30">
            <a:extLst>
              <a:ext uri="{FF2B5EF4-FFF2-40B4-BE49-F238E27FC236}">
                <a16:creationId xmlns:a16="http://schemas.microsoft.com/office/drawing/2014/main" id="{049CA04C-2A23-2749-145E-B5B0E32645CF}"/>
              </a:ext>
            </a:extLst>
          </p:cNvPr>
          <p:cNvGrpSpPr/>
          <p:nvPr/>
        </p:nvGrpSpPr>
        <p:grpSpPr>
          <a:xfrm>
            <a:off x="4939608" y="3684244"/>
            <a:ext cx="1818360" cy="756596"/>
            <a:chOff x="987148" y="2897083"/>
            <a:chExt cx="5879469" cy="1157919"/>
          </a:xfrm>
        </p:grpSpPr>
        <p:sp>
          <p:nvSpPr>
            <p:cNvPr id="37" name="Rectangle 36">
              <a:extLst>
                <a:ext uri="{FF2B5EF4-FFF2-40B4-BE49-F238E27FC236}">
                  <a16:creationId xmlns:a16="http://schemas.microsoft.com/office/drawing/2014/main" id="{A63E0D89-6B44-9F1E-8E7D-120D1EF7282A}"/>
                </a:ext>
              </a:extLst>
            </p:cNvPr>
            <p:cNvSpPr/>
            <p:nvPr/>
          </p:nvSpPr>
          <p:spPr>
            <a:xfrm>
              <a:off x="1337397" y="2897083"/>
              <a:ext cx="4926242" cy="115791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solidFill>
                  <a:schemeClr val="accent5"/>
                </a:solidFill>
                <a:latin typeface="Oswald" pitchFamily="2" charset="77"/>
              </a:endParaRPr>
            </a:p>
          </p:txBody>
        </p:sp>
        <p:sp>
          <p:nvSpPr>
            <p:cNvPr id="38" name="TextBox 37">
              <a:extLst>
                <a:ext uri="{FF2B5EF4-FFF2-40B4-BE49-F238E27FC236}">
                  <a16:creationId xmlns:a16="http://schemas.microsoft.com/office/drawing/2014/main" id="{846C0598-A5A5-3EC6-827E-69EC213EA97E}"/>
                </a:ext>
              </a:extLst>
            </p:cNvPr>
            <p:cNvSpPr txBox="1"/>
            <p:nvPr/>
          </p:nvSpPr>
          <p:spPr>
            <a:xfrm>
              <a:off x="987148" y="3356728"/>
              <a:ext cx="5879469" cy="59221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2547" tIns="122547" rIns="122547" bIns="122547" numCol="1" spcCol="1270" anchor="ctr" anchorCtr="0">
              <a:noAutofit/>
            </a:bodyPr>
            <a:lstStyle/>
            <a:p>
              <a:pPr defTabSz="711200">
                <a:spcBef>
                  <a:spcPct val="0"/>
                </a:spcBef>
                <a:spcAft>
                  <a:spcPct val="35000"/>
                </a:spcAft>
              </a:pPr>
              <a:r>
                <a:rPr lang="en-US" b="1" u="sng" dirty="0">
                  <a:solidFill>
                    <a:schemeClr val="tx1">
                      <a:lumMod val="50000"/>
                    </a:schemeClr>
                  </a:solidFill>
                  <a:latin typeface="Oswald" pitchFamily="2" charset="77"/>
                </a:rPr>
                <a:t>Geospatial Dynamics </a:t>
              </a:r>
              <a:r>
                <a:rPr lang="en-US" sz="1200" dirty="0">
                  <a:solidFill>
                    <a:schemeClr val="accent5"/>
                  </a:solidFill>
                  <a:latin typeface="Oswald" pitchFamily="2" charset="77"/>
                </a:rPr>
                <a:t>Investigate variations in school performance, crime rates &amp;  healthcare access across different Connecticut towns.</a:t>
              </a:r>
            </a:p>
            <a:p>
              <a:pPr marL="0" lvl="0" indent="0" algn="l" defTabSz="711200">
                <a:lnSpc>
                  <a:spcPct val="90000"/>
                </a:lnSpc>
                <a:spcBef>
                  <a:spcPct val="0"/>
                </a:spcBef>
                <a:spcAft>
                  <a:spcPct val="35000"/>
                </a:spcAft>
                <a:buNone/>
              </a:pPr>
              <a:endParaRPr lang="en-US" sz="1200" kern="1200" dirty="0">
                <a:solidFill>
                  <a:schemeClr val="accent5"/>
                </a:solidFill>
                <a:latin typeface="Oswald" pitchFamily="2" charset="77"/>
              </a:endParaRPr>
            </a:p>
          </p:txBody>
        </p:sp>
      </p:grpSp>
      <p:grpSp>
        <p:nvGrpSpPr>
          <p:cNvPr id="34" name="Group 33">
            <a:extLst>
              <a:ext uri="{FF2B5EF4-FFF2-40B4-BE49-F238E27FC236}">
                <a16:creationId xmlns:a16="http://schemas.microsoft.com/office/drawing/2014/main" id="{3DF0ABD5-C88D-6B50-ED73-74EFFFD2C7CA}"/>
              </a:ext>
            </a:extLst>
          </p:cNvPr>
          <p:cNvGrpSpPr/>
          <p:nvPr/>
        </p:nvGrpSpPr>
        <p:grpSpPr>
          <a:xfrm>
            <a:off x="6694422" y="3694567"/>
            <a:ext cx="2015353" cy="2107425"/>
            <a:chOff x="1337397" y="2714014"/>
            <a:chExt cx="6074931" cy="2788388"/>
          </a:xfrm>
        </p:grpSpPr>
        <p:sp>
          <p:nvSpPr>
            <p:cNvPr id="35" name="Rectangle 34">
              <a:extLst>
                <a:ext uri="{FF2B5EF4-FFF2-40B4-BE49-F238E27FC236}">
                  <a16:creationId xmlns:a16="http://schemas.microsoft.com/office/drawing/2014/main" id="{E7517F88-790D-E63C-CB27-ADD1D7B5AAAC}"/>
                </a:ext>
              </a:extLst>
            </p:cNvPr>
            <p:cNvSpPr/>
            <p:nvPr/>
          </p:nvSpPr>
          <p:spPr>
            <a:xfrm>
              <a:off x="1337397" y="4344483"/>
              <a:ext cx="4926242" cy="115791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solidFill>
                  <a:schemeClr val="accent5"/>
                </a:solidFill>
                <a:latin typeface="Oswald" pitchFamily="2" charset="77"/>
              </a:endParaRPr>
            </a:p>
          </p:txBody>
        </p:sp>
        <p:sp>
          <p:nvSpPr>
            <p:cNvPr id="36" name="TextBox 35">
              <a:extLst>
                <a:ext uri="{FF2B5EF4-FFF2-40B4-BE49-F238E27FC236}">
                  <a16:creationId xmlns:a16="http://schemas.microsoft.com/office/drawing/2014/main" id="{B8DECF6B-869D-4115-0AF0-ABC5C47E46BA}"/>
                </a:ext>
              </a:extLst>
            </p:cNvPr>
            <p:cNvSpPr txBox="1"/>
            <p:nvPr/>
          </p:nvSpPr>
          <p:spPr>
            <a:xfrm>
              <a:off x="2486087" y="2714014"/>
              <a:ext cx="4926241" cy="11579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2547" tIns="122547" rIns="122547" bIns="122547" numCol="1" spcCol="1270" anchor="ctr" anchorCtr="0">
              <a:noAutofit/>
            </a:bodyPr>
            <a:lstStyle/>
            <a:p>
              <a:pPr marL="0" lvl="0" indent="0" algn="l" defTabSz="711200">
                <a:spcBef>
                  <a:spcPct val="0"/>
                </a:spcBef>
                <a:spcAft>
                  <a:spcPct val="35000"/>
                </a:spcAft>
                <a:buNone/>
              </a:pPr>
              <a:r>
                <a:rPr lang="en-US" b="1" u="sng" kern="1200" dirty="0">
                  <a:solidFill>
                    <a:schemeClr val="tx1">
                      <a:lumMod val="50000"/>
                    </a:schemeClr>
                  </a:solidFill>
                  <a:latin typeface="Oswald" pitchFamily="2" charset="77"/>
                </a:rPr>
                <a:t>Predictive Analysis </a:t>
              </a:r>
              <a:r>
                <a:rPr lang="en-US" sz="1200" kern="1200" dirty="0">
                  <a:solidFill>
                    <a:schemeClr val="accent5"/>
                  </a:solidFill>
                  <a:latin typeface="Oswald" pitchFamily="2" charset="77"/>
                </a:rPr>
                <a:t>Using historical data to forecast future trends &amp; provide actionable insights for stakeholders in the residential real estate sectors.</a:t>
              </a:r>
            </a:p>
          </p:txBody>
        </p:sp>
      </p:grpSp>
      <p:grpSp>
        <p:nvGrpSpPr>
          <p:cNvPr id="402" name="Google Shape;849;p82">
            <a:extLst>
              <a:ext uri="{FF2B5EF4-FFF2-40B4-BE49-F238E27FC236}">
                <a16:creationId xmlns:a16="http://schemas.microsoft.com/office/drawing/2014/main" id="{830BC681-665C-794F-1C0D-B4ECE6644161}"/>
              </a:ext>
            </a:extLst>
          </p:cNvPr>
          <p:cNvGrpSpPr/>
          <p:nvPr/>
        </p:nvGrpSpPr>
        <p:grpSpPr>
          <a:xfrm>
            <a:off x="5248077" y="1888176"/>
            <a:ext cx="1123258" cy="1187213"/>
            <a:chOff x="3104925" y="4165700"/>
            <a:chExt cx="571750" cy="571675"/>
          </a:xfrm>
          <a:solidFill>
            <a:schemeClr val="accent2">
              <a:lumMod val="75000"/>
            </a:schemeClr>
          </a:solidFill>
        </p:grpSpPr>
        <p:sp>
          <p:nvSpPr>
            <p:cNvPr id="403" name="Google Shape;850;p82">
              <a:extLst>
                <a:ext uri="{FF2B5EF4-FFF2-40B4-BE49-F238E27FC236}">
                  <a16:creationId xmlns:a16="http://schemas.microsoft.com/office/drawing/2014/main" id="{FC20BAAA-40E5-97DE-EC18-F1B7E666327C}"/>
                </a:ext>
              </a:extLst>
            </p:cNvPr>
            <p:cNvSpPr/>
            <p:nvPr/>
          </p:nvSpPr>
          <p:spPr>
            <a:xfrm>
              <a:off x="3104925" y="4470400"/>
              <a:ext cx="571750" cy="190100"/>
            </a:xfrm>
            <a:custGeom>
              <a:avLst/>
              <a:gdLst/>
              <a:ahLst/>
              <a:cxnLst/>
              <a:rect l="l" t="t" r="r" b="b"/>
              <a:pathLst>
                <a:path w="22870" h="7604" extrusionOk="0">
                  <a:moveTo>
                    <a:pt x="6054" y="1564"/>
                  </a:moveTo>
                  <a:lnTo>
                    <a:pt x="8458" y="3007"/>
                  </a:lnTo>
                  <a:lnTo>
                    <a:pt x="8458" y="6263"/>
                  </a:lnTo>
                  <a:lnTo>
                    <a:pt x="6722" y="6263"/>
                  </a:lnTo>
                  <a:lnTo>
                    <a:pt x="6722" y="4627"/>
                  </a:lnTo>
                  <a:lnTo>
                    <a:pt x="5383" y="4627"/>
                  </a:lnTo>
                  <a:lnTo>
                    <a:pt x="5383" y="6263"/>
                  </a:lnTo>
                  <a:lnTo>
                    <a:pt x="3648" y="6263"/>
                  </a:lnTo>
                  <a:lnTo>
                    <a:pt x="3648" y="3007"/>
                  </a:lnTo>
                  <a:lnTo>
                    <a:pt x="6054" y="1564"/>
                  </a:lnTo>
                  <a:close/>
                  <a:moveTo>
                    <a:pt x="16818" y="1564"/>
                  </a:moveTo>
                  <a:lnTo>
                    <a:pt x="19222" y="3007"/>
                  </a:lnTo>
                  <a:lnTo>
                    <a:pt x="19222" y="6263"/>
                  </a:lnTo>
                  <a:lnTo>
                    <a:pt x="17487" y="6263"/>
                  </a:lnTo>
                  <a:lnTo>
                    <a:pt x="17487" y="4627"/>
                  </a:lnTo>
                  <a:lnTo>
                    <a:pt x="16148" y="4627"/>
                  </a:lnTo>
                  <a:lnTo>
                    <a:pt x="16148" y="6263"/>
                  </a:lnTo>
                  <a:lnTo>
                    <a:pt x="14412" y="6263"/>
                  </a:lnTo>
                  <a:lnTo>
                    <a:pt x="14412" y="3007"/>
                  </a:lnTo>
                  <a:lnTo>
                    <a:pt x="16818" y="1564"/>
                  </a:lnTo>
                  <a:close/>
                  <a:moveTo>
                    <a:pt x="16818" y="0"/>
                  </a:moveTo>
                  <a:lnTo>
                    <a:pt x="12086" y="2839"/>
                  </a:lnTo>
                  <a:lnTo>
                    <a:pt x="12776" y="3988"/>
                  </a:lnTo>
                  <a:lnTo>
                    <a:pt x="13073" y="3810"/>
                  </a:lnTo>
                  <a:lnTo>
                    <a:pt x="13073" y="6263"/>
                  </a:lnTo>
                  <a:lnTo>
                    <a:pt x="9799" y="6263"/>
                  </a:lnTo>
                  <a:lnTo>
                    <a:pt x="9799" y="3810"/>
                  </a:lnTo>
                  <a:lnTo>
                    <a:pt x="10096" y="3990"/>
                  </a:lnTo>
                  <a:lnTo>
                    <a:pt x="10785" y="2841"/>
                  </a:lnTo>
                  <a:lnTo>
                    <a:pt x="6054" y="2"/>
                  </a:lnTo>
                  <a:lnTo>
                    <a:pt x="1322" y="2841"/>
                  </a:lnTo>
                  <a:lnTo>
                    <a:pt x="2012" y="3990"/>
                  </a:lnTo>
                  <a:lnTo>
                    <a:pt x="2309" y="3810"/>
                  </a:lnTo>
                  <a:lnTo>
                    <a:pt x="2309" y="6263"/>
                  </a:lnTo>
                  <a:lnTo>
                    <a:pt x="0" y="6263"/>
                  </a:lnTo>
                  <a:lnTo>
                    <a:pt x="0" y="7604"/>
                  </a:lnTo>
                  <a:lnTo>
                    <a:pt x="22870" y="7604"/>
                  </a:lnTo>
                  <a:lnTo>
                    <a:pt x="22870" y="6263"/>
                  </a:lnTo>
                  <a:lnTo>
                    <a:pt x="20563" y="6263"/>
                  </a:lnTo>
                  <a:lnTo>
                    <a:pt x="20563" y="3810"/>
                  </a:lnTo>
                  <a:lnTo>
                    <a:pt x="20860" y="3988"/>
                  </a:lnTo>
                  <a:lnTo>
                    <a:pt x="21550" y="2839"/>
                  </a:lnTo>
                  <a:lnTo>
                    <a:pt x="168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851;p82">
              <a:extLst>
                <a:ext uri="{FF2B5EF4-FFF2-40B4-BE49-F238E27FC236}">
                  <a16:creationId xmlns:a16="http://schemas.microsoft.com/office/drawing/2014/main" id="{17D6C7F1-E82E-CE2D-1996-93CAC4D3CE14}"/>
                </a:ext>
              </a:extLst>
            </p:cNvPr>
            <p:cNvSpPr/>
            <p:nvPr/>
          </p:nvSpPr>
          <p:spPr>
            <a:xfrm>
              <a:off x="3104925" y="4703875"/>
              <a:ext cx="571750" cy="33500"/>
            </a:xfrm>
            <a:custGeom>
              <a:avLst/>
              <a:gdLst/>
              <a:ahLst/>
              <a:cxnLst/>
              <a:rect l="l" t="t" r="r" b="b"/>
              <a:pathLst>
                <a:path w="22870" h="1340" extrusionOk="0">
                  <a:moveTo>
                    <a:pt x="0" y="0"/>
                  </a:moveTo>
                  <a:lnTo>
                    <a:pt x="0" y="1340"/>
                  </a:lnTo>
                  <a:lnTo>
                    <a:pt x="22870" y="1340"/>
                  </a:lnTo>
                  <a:lnTo>
                    <a:pt x="2287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852;p82">
              <a:extLst>
                <a:ext uri="{FF2B5EF4-FFF2-40B4-BE49-F238E27FC236}">
                  <a16:creationId xmlns:a16="http://schemas.microsoft.com/office/drawing/2014/main" id="{0B9114E4-8812-F9B7-0A27-48972C631456}"/>
                </a:ext>
              </a:extLst>
            </p:cNvPr>
            <p:cNvSpPr/>
            <p:nvPr/>
          </p:nvSpPr>
          <p:spPr>
            <a:xfrm>
              <a:off x="3335575" y="4242275"/>
              <a:ext cx="110450" cy="110450"/>
            </a:xfrm>
            <a:custGeom>
              <a:avLst/>
              <a:gdLst/>
              <a:ahLst/>
              <a:cxnLst/>
              <a:rect l="l" t="t" r="r" b="b"/>
              <a:pathLst>
                <a:path w="4418" h="4418" extrusionOk="0">
                  <a:moveTo>
                    <a:pt x="2209" y="1341"/>
                  </a:moveTo>
                  <a:cubicBezTo>
                    <a:pt x="2687" y="1341"/>
                    <a:pt x="3079" y="1731"/>
                    <a:pt x="3079" y="2211"/>
                  </a:cubicBezTo>
                  <a:cubicBezTo>
                    <a:pt x="3079" y="2691"/>
                    <a:pt x="2689" y="3079"/>
                    <a:pt x="2209" y="3079"/>
                  </a:cubicBezTo>
                  <a:cubicBezTo>
                    <a:pt x="1731" y="3079"/>
                    <a:pt x="1341" y="2691"/>
                    <a:pt x="1341" y="2211"/>
                  </a:cubicBezTo>
                  <a:cubicBezTo>
                    <a:pt x="1341" y="1731"/>
                    <a:pt x="1729" y="1341"/>
                    <a:pt x="2209" y="1341"/>
                  </a:cubicBezTo>
                  <a:close/>
                  <a:moveTo>
                    <a:pt x="2209" y="0"/>
                  </a:moveTo>
                  <a:cubicBezTo>
                    <a:pt x="992" y="0"/>
                    <a:pt x="0" y="990"/>
                    <a:pt x="0" y="2209"/>
                  </a:cubicBezTo>
                  <a:cubicBezTo>
                    <a:pt x="0" y="3428"/>
                    <a:pt x="992" y="4418"/>
                    <a:pt x="2209" y="4418"/>
                  </a:cubicBezTo>
                  <a:cubicBezTo>
                    <a:pt x="3428" y="4418"/>
                    <a:pt x="4418" y="3426"/>
                    <a:pt x="4418" y="2209"/>
                  </a:cubicBezTo>
                  <a:cubicBezTo>
                    <a:pt x="4418" y="990"/>
                    <a:pt x="3428" y="0"/>
                    <a:pt x="22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853;p82">
              <a:extLst>
                <a:ext uri="{FF2B5EF4-FFF2-40B4-BE49-F238E27FC236}">
                  <a16:creationId xmlns:a16="http://schemas.microsoft.com/office/drawing/2014/main" id="{FB52D718-EDD5-0F22-FA7B-776A39DE5BEF}"/>
                </a:ext>
              </a:extLst>
            </p:cNvPr>
            <p:cNvSpPr/>
            <p:nvPr/>
          </p:nvSpPr>
          <p:spPr>
            <a:xfrm>
              <a:off x="3258650" y="4165700"/>
              <a:ext cx="264325" cy="323450"/>
            </a:xfrm>
            <a:custGeom>
              <a:avLst/>
              <a:gdLst/>
              <a:ahLst/>
              <a:cxnLst/>
              <a:rect l="l" t="t" r="r" b="b"/>
              <a:pathLst>
                <a:path w="10573" h="12938" extrusionOk="0">
                  <a:moveTo>
                    <a:pt x="5286" y="1338"/>
                  </a:moveTo>
                  <a:cubicBezTo>
                    <a:pt x="7462" y="1338"/>
                    <a:pt x="9232" y="3109"/>
                    <a:pt x="9232" y="5284"/>
                  </a:cubicBezTo>
                  <a:cubicBezTo>
                    <a:pt x="9291" y="7413"/>
                    <a:pt x="6583" y="10175"/>
                    <a:pt x="5286" y="11231"/>
                  </a:cubicBezTo>
                  <a:cubicBezTo>
                    <a:pt x="3987" y="10175"/>
                    <a:pt x="1281" y="7413"/>
                    <a:pt x="1340" y="5284"/>
                  </a:cubicBezTo>
                  <a:cubicBezTo>
                    <a:pt x="1340" y="3109"/>
                    <a:pt x="3110" y="1338"/>
                    <a:pt x="5286" y="1338"/>
                  </a:cubicBezTo>
                  <a:close/>
                  <a:moveTo>
                    <a:pt x="5286" y="1"/>
                  </a:moveTo>
                  <a:cubicBezTo>
                    <a:pt x="2372" y="1"/>
                    <a:pt x="1" y="2370"/>
                    <a:pt x="1" y="5286"/>
                  </a:cubicBezTo>
                  <a:cubicBezTo>
                    <a:pt x="90" y="9061"/>
                    <a:pt x="4656" y="12453"/>
                    <a:pt x="5286" y="12937"/>
                  </a:cubicBezTo>
                  <a:cubicBezTo>
                    <a:pt x="5916" y="12453"/>
                    <a:pt x="10482" y="9061"/>
                    <a:pt x="10573" y="5286"/>
                  </a:cubicBezTo>
                  <a:cubicBezTo>
                    <a:pt x="10573" y="2370"/>
                    <a:pt x="8200" y="1"/>
                    <a:pt x="52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904;p82">
            <a:extLst>
              <a:ext uri="{FF2B5EF4-FFF2-40B4-BE49-F238E27FC236}">
                <a16:creationId xmlns:a16="http://schemas.microsoft.com/office/drawing/2014/main" id="{31BE849A-9C2B-4FF2-920F-8D65BA1D88B3}"/>
              </a:ext>
            </a:extLst>
          </p:cNvPr>
          <p:cNvGrpSpPr/>
          <p:nvPr/>
        </p:nvGrpSpPr>
        <p:grpSpPr>
          <a:xfrm>
            <a:off x="7237696" y="1938774"/>
            <a:ext cx="1269519" cy="1101830"/>
            <a:chOff x="4599475" y="2869725"/>
            <a:chExt cx="571775" cy="571675"/>
          </a:xfrm>
          <a:solidFill>
            <a:schemeClr val="accent2">
              <a:lumMod val="75000"/>
            </a:schemeClr>
          </a:solidFill>
        </p:grpSpPr>
        <p:sp>
          <p:nvSpPr>
            <p:cNvPr id="408" name="Google Shape;905;p82">
              <a:extLst>
                <a:ext uri="{FF2B5EF4-FFF2-40B4-BE49-F238E27FC236}">
                  <a16:creationId xmlns:a16="http://schemas.microsoft.com/office/drawing/2014/main" id="{758E6D43-12CA-49A8-D7DB-B188372D6FE0}"/>
                </a:ext>
              </a:extLst>
            </p:cNvPr>
            <p:cNvSpPr/>
            <p:nvPr/>
          </p:nvSpPr>
          <p:spPr>
            <a:xfrm>
              <a:off x="4791725" y="3023550"/>
              <a:ext cx="33500" cy="33500"/>
            </a:xfrm>
            <a:custGeom>
              <a:avLst/>
              <a:gdLst/>
              <a:ahLst/>
              <a:cxnLst/>
              <a:rect l="l" t="t" r="r" b="b"/>
              <a:pathLst>
                <a:path w="1340" h="1340" extrusionOk="0">
                  <a:moveTo>
                    <a:pt x="0" y="0"/>
                  </a:moveTo>
                  <a:lnTo>
                    <a:pt x="0" y="1339"/>
                  </a:lnTo>
                  <a:lnTo>
                    <a:pt x="1339" y="1339"/>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06;p82">
              <a:extLst>
                <a:ext uri="{FF2B5EF4-FFF2-40B4-BE49-F238E27FC236}">
                  <a16:creationId xmlns:a16="http://schemas.microsoft.com/office/drawing/2014/main" id="{3F01397D-9FDF-8A02-1DF2-086E59970106}"/>
                </a:ext>
              </a:extLst>
            </p:cNvPr>
            <p:cNvSpPr/>
            <p:nvPr/>
          </p:nvSpPr>
          <p:spPr>
            <a:xfrm>
              <a:off x="4791725" y="3100425"/>
              <a:ext cx="33500" cy="33500"/>
            </a:xfrm>
            <a:custGeom>
              <a:avLst/>
              <a:gdLst/>
              <a:ahLst/>
              <a:cxnLst/>
              <a:rect l="l" t="t" r="r" b="b"/>
              <a:pathLst>
                <a:path w="1340" h="1340" extrusionOk="0">
                  <a:moveTo>
                    <a:pt x="0" y="0"/>
                  </a:moveTo>
                  <a:lnTo>
                    <a:pt x="0" y="1339"/>
                  </a:lnTo>
                  <a:lnTo>
                    <a:pt x="1339" y="1339"/>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07;p82">
              <a:extLst>
                <a:ext uri="{FF2B5EF4-FFF2-40B4-BE49-F238E27FC236}">
                  <a16:creationId xmlns:a16="http://schemas.microsoft.com/office/drawing/2014/main" id="{F661B0B8-2F14-F4DC-E1C3-C1BDD864756C}"/>
                </a:ext>
              </a:extLst>
            </p:cNvPr>
            <p:cNvSpPr/>
            <p:nvPr/>
          </p:nvSpPr>
          <p:spPr>
            <a:xfrm>
              <a:off x="4945550" y="3100425"/>
              <a:ext cx="33500" cy="33500"/>
            </a:xfrm>
            <a:custGeom>
              <a:avLst/>
              <a:gdLst/>
              <a:ahLst/>
              <a:cxnLst/>
              <a:rect l="l" t="t" r="r" b="b"/>
              <a:pathLst>
                <a:path w="1340" h="1340" extrusionOk="0">
                  <a:moveTo>
                    <a:pt x="0" y="0"/>
                  </a:moveTo>
                  <a:lnTo>
                    <a:pt x="0" y="1339"/>
                  </a:lnTo>
                  <a:lnTo>
                    <a:pt x="1339" y="1339"/>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08;p82">
              <a:extLst>
                <a:ext uri="{FF2B5EF4-FFF2-40B4-BE49-F238E27FC236}">
                  <a16:creationId xmlns:a16="http://schemas.microsoft.com/office/drawing/2014/main" id="{F6E58D9C-4246-D03C-55BB-D4449210A022}"/>
                </a:ext>
              </a:extLst>
            </p:cNvPr>
            <p:cNvSpPr/>
            <p:nvPr/>
          </p:nvSpPr>
          <p:spPr>
            <a:xfrm>
              <a:off x="5022400" y="3100425"/>
              <a:ext cx="33525" cy="33500"/>
            </a:xfrm>
            <a:custGeom>
              <a:avLst/>
              <a:gdLst/>
              <a:ahLst/>
              <a:cxnLst/>
              <a:rect l="l" t="t" r="r" b="b"/>
              <a:pathLst>
                <a:path w="1341" h="1340" extrusionOk="0">
                  <a:moveTo>
                    <a:pt x="1" y="0"/>
                  </a:moveTo>
                  <a:lnTo>
                    <a:pt x="1" y="1339"/>
                  </a:lnTo>
                  <a:lnTo>
                    <a:pt x="1340" y="1339"/>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09;p82">
              <a:extLst>
                <a:ext uri="{FF2B5EF4-FFF2-40B4-BE49-F238E27FC236}">
                  <a16:creationId xmlns:a16="http://schemas.microsoft.com/office/drawing/2014/main" id="{3714059B-C95A-053B-A399-9433BB82062B}"/>
                </a:ext>
              </a:extLst>
            </p:cNvPr>
            <p:cNvSpPr/>
            <p:nvPr/>
          </p:nvSpPr>
          <p:spPr>
            <a:xfrm>
              <a:off x="4945550" y="3177275"/>
              <a:ext cx="33500" cy="33550"/>
            </a:xfrm>
            <a:custGeom>
              <a:avLst/>
              <a:gdLst/>
              <a:ahLst/>
              <a:cxnLst/>
              <a:rect l="l" t="t" r="r" b="b"/>
              <a:pathLst>
                <a:path w="1340" h="1342" extrusionOk="0">
                  <a:moveTo>
                    <a:pt x="0" y="1"/>
                  </a:moveTo>
                  <a:lnTo>
                    <a:pt x="0" y="1342"/>
                  </a:lnTo>
                  <a:lnTo>
                    <a:pt x="1339" y="1342"/>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0;p82">
              <a:extLst>
                <a:ext uri="{FF2B5EF4-FFF2-40B4-BE49-F238E27FC236}">
                  <a16:creationId xmlns:a16="http://schemas.microsoft.com/office/drawing/2014/main" id="{7241575E-E36E-7AF8-8239-DA50BDDF3857}"/>
                </a:ext>
              </a:extLst>
            </p:cNvPr>
            <p:cNvSpPr/>
            <p:nvPr/>
          </p:nvSpPr>
          <p:spPr>
            <a:xfrm>
              <a:off x="5022400" y="3177275"/>
              <a:ext cx="33525" cy="33550"/>
            </a:xfrm>
            <a:custGeom>
              <a:avLst/>
              <a:gdLst/>
              <a:ahLst/>
              <a:cxnLst/>
              <a:rect l="l" t="t" r="r" b="b"/>
              <a:pathLst>
                <a:path w="1341" h="1342" extrusionOk="0">
                  <a:moveTo>
                    <a:pt x="1" y="1"/>
                  </a:moveTo>
                  <a:lnTo>
                    <a:pt x="1" y="1342"/>
                  </a:lnTo>
                  <a:lnTo>
                    <a:pt x="1340" y="1342"/>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1;p82">
              <a:extLst>
                <a:ext uri="{FF2B5EF4-FFF2-40B4-BE49-F238E27FC236}">
                  <a16:creationId xmlns:a16="http://schemas.microsoft.com/office/drawing/2014/main" id="{4A715F96-CE1F-E8CC-9BD4-565CE5E678DA}"/>
                </a:ext>
              </a:extLst>
            </p:cNvPr>
            <p:cNvSpPr/>
            <p:nvPr/>
          </p:nvSpPr>
          <p:spPr>
            <a:xfrm>
              <a:off x="4945550" y="3254225"/>
              <a:ext cx="33500" cy="33525"/>
            </a:xfrm>
            <a:custGeom>
              <a:avLst/>
              <a:gdLst/>
              <a:ahLst/>
              <a:cxnLst/>
              <a:rect l="l" t="t" r="r" b="b"/>
              <a:pathLst>
                <a:path w="1340" h="1341" extrusionOk="0">
                  <a:moveTo>
                    <a:pt x="0" y="1"/>
                  </a:moveTo>
                  <a:lnTo>
                    <a:pt x="0" y="1340"/>
                  </a:lnTo>
                  <a:lnTo>
                    <a:pt x="1339" y="1340"/>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2;p82">
              <a:extLst>
                <a:ext uri="{FF2B5EF4-FFF2-40B4-BE49-F238E27FC236}">
                  <a16:creationId xmlns:a16="http://schemas.microsoft.com/office/drawing/2014/main" id="{70AE1583-0036-A6DE-3143-AC6BF588007B}"/>
                </a:ext>
              </a:extLst>
            </p:cNvPr>
            <p:cNvSpPr/>
            <p:nvPr/>
          </p:nvSpPr>
          <p:spPr>
            <a:xfrm>
              <a:off x="5022400" y="3254225"/>
              <a:ext cx="33525" cy="33525"/>
            </a:xfrm>
            <a:custGeom>
              <a:avLst/>
              <a:gdLst/>
              <a:ahLst/>
              <a:cxnLst/>
              <a:rect l="l" t="t" r="r" b="b"/>
              <a:pathLst>
                <a:path w="1341" h="1341" extrusionOk="0">
                  <a:moveTo>
                    <a:pt x="1" y="1"/>
                  </a:moveTo>
                  <a:lnTo>
                    <a:pt x="1"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3;p82">
              <a:extLst>
                <a:ext uri="{FF2B5EF4-FFF2-40B4-BE49-F238E27FC236}">
                  <a16:creationId xmlns:a16="http://schemas.microsoft.com/office/drawing/2014/main" id="{01D55B05-F274-986F-C089-2A500AF12D74}"/>
                </a:ext>
              </a:extLst>
            </p:cNvPr>
            <p:cNvSpPr/>
            <p:nvPr/>
          </p:nvSpPr>
          <p:spPr>
            <a:xfrm>
              <a:off x="4945550" y="3331100"/>
              <a:ext cx="33500" cy="33500"/>
            </a:xfrm>
            <a:custGeom>
              <a:avLst/>
              <a:gdLst/>
              <a:ahLst/>
              <a:cxnLst/>
              <a:rect l="l" t="t" r="r" b="b"/>
              <a:pathLst>
                <a:path w="1340" h="1340" extrusionOk="0">
                  <a:moveTo>
                    <a:pt x="0" y="1"/>
                  </a:moveTo>
                  <a:lnTo>
                    <a:pt x="0" y="1340"/>
                  </a:lnTo>
                  <a:lnTo>
                    <a:pt x="1339" y="1340"/>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4;p82">
              <a:extLst>
                <a:ext uri="{FF2B5EF4-FFF2-40B4-BE49-F238E27FC236}">
                  <a16:creationId xmlns:a16="http://schemas.microsoft.com/office/drawing/2014/main" id="{1379D4D2-0581-A736-9342-7ECA7984CF66}"/>
                </a:ext>
              </a:extLst>
            </p:cNvPr>
            <p:cNvSpPr/>
            <p:nvPr/>
          </p:nvSpPr>
          <p:spPr>
            <a:xfrm>
              <a:off x="5022400" y="3331100"/>
              <a:ext cx="33525" cy="33500"/>
            </a:xfrm>
            <a:custGeom>
              <a:avLst/>
              <a:gdLst/>
              <a:ahLst/>
              <a:cxnLst/>
              <a:rect l="l" t="t" r="r" b="b"/>
              <a:pathLst>
                <a:path w="1341" h="1340" extrusionOk="0">
                  <a:moveTo>
                    <a:pt x="1" y="1"/>
                  </a:moveTo>
                  <a:lnTo>
                    <a:pt x="1"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5;p82">
              <a:extLst>
                <a:ext uri="{FF2B5EF4-FFF2-40B4-BE49-F238E27FC236}">
                  <a16:creationId xmlns:a16="http://schemas.microsoft.com/office/drawing/2014/main" id="{0F063462-8774-3C96-BE7B-E973D373D968}"/>
                </a:ext>
              </a:extLst>
            </p:cNvPr>
            <p:cNvSpPr/>
            <p:nvPr/>
          </p:nvSpPr>
          <p:spPr>
            <a:xfrm>
              <a:off x="4714850" y="3100425"/>
              <a:ext cx="33500" cy="33500"/>
            </a:xfrm>
            <a:custGeom>
              <a:avLst/>
              <a:gdLst/>
              <a:ahLst/>
              <a:cxnLst/>
              <a:rect l="l" t="t" r="r" b="b"/>
              <a:pathLst>
                <a:path w="1340" h="1340" extrusionOk="0">
                  <a:moveTo>
                    <a:pt x="0" y="0"/>
                  </a:moveTo>
                  <a:lnTo>
                    <a:pt x="0" y="1339"/>
                  </a:lnTo>
                  <a:lnTo>
                    <a:pt x="1340" y="1339"/>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16;p82">
              <a:extLst>
                <a:ext uri="{FF2B5EF4-FFF2-40B4-BE49-F238E27FC236}">
                  <a16:creationId xmlns:a16="http://schemas.microsoft.com/office/drawing/2014/main" id="{1137455B-B23A-117F-03AF-3D70A12B4294}"/>
                </a:ext>
              </a:extLst>
            </p:cNvPr>
            <p:cNvSpPr/>
            <p:nvPr/>
          </p:nvSpPr>
          <p:spPr>
            <a:xfrm>
              <a:off x="4791725" y="3177275"/>
              <a:ext cx="33500" cy="33550"/>
            </a:xfrm>
            <a:custGeom>
              <a:avLst/>
              <a:gdLst/>
              <a:ahLst/>
              <a:cxnLst/>
              <a:rect l="l" t="t" r="r" b="b"/>
              <a:pathLst>
                <a:path w="1340" h="1342" extrusionOk="0">
                  <a:moveTo>
                    <a:pt x="0" y="1"/>
                  </a:moveTo>
                  <a:lnTo>
                    <a:pt x="0" y="1342"/>
                  </a:lnTo>
                  <a:lnTo>
                    <a:pt x="1339" y="1342"/>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17;p82">
              <a:extLst>
                <a:ext uri="{FF2B5EF4-FFF2-40B4-BE49-F238E27FC236}">
                  <a16:creationId xmlns:a16="http://schemas.microsoft.com/office/drawing/2014/main" id="{B820FCC4-1660-F15F-9150-6D8A8F9B808D}"/>
                </a:ext>
              </a:extLst>
            </p:cNvPr>
            <p:cNvSpPr/>
            <p:nvPr/>
          </p:nvSpPr>
          <p:spPr>
            <a:xfrm>
              <a:off x="4714850" y="3177275"/>
              <a:ext cx="33500" cy="33550"/>
            </a:xfrm>
            <a:custGeom>
              <a:avLst/>
              <a:gdLst/>
              <a:ahLst/>
              <a:cxnLst/>
              <a:rect l="l" t="t" r="r" b="b"/>
              <a:pathLst>
                <a:path w="1340" h="1342" extrusionOk="0">
                  <a:moveTo>
                    <a:pt x="0" y="1"/>
                  </a:moveTo>
                  <a:lnTo>
                    <a:pt x="0" y="1342"/>
                  </a:lnTo>
                  <a:lnTo>
                    <a:pt x="1340" y="1342"/>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18;p82">
              <a:extLst>
                <a:ext uri="{FF2B5EF4-FFF2-40B4-BE49-F238E27FC236}">
                  <a16:creationId xmlns:a16="http://schemas.microsoft.com/office/drawing/2014/main" id="{4BFCFF46-51FD-C65C-1296-90192B9F322C}"/>
                </a:ext>
              </a:extLst>
            </p:cNvPr>
            <p:cNvSpPr/>
            <p:nvPr/>
          </p:nvSpPr>
          <p:spPr>
            <a:xfrm>
              <a:off x="4791725" y="3254225"/>
              <a:ext cx="33500" cy="33525"/>
            </a:xfrm>
            <a:custGeom>
              <a:avLst/>
              <a:gdLst/>
              <a:ahLst/>
              <a:cxnLst/>
              <a:rect l="l" t="t" r="r" b="b"/>
              <a:pathLst>
                <a:path w="1340" h="1341" extrusionOk="0">
                  <a:moveTo>
                    <a:pt x="0" y="1"/>
                  </a:moveTo>
                  <a:lnTo>
                    <a:pt x="0" y="1340"/>
                  </a:lnTo>
                  <a:lnTo>
                    <a:pt x="1339" y="1340"/>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19;p82">
              <a:extLst>
                <a:ext uri="{FF2B5EF4-FFF2-40B4-BE49-F238E27FC236}">
                  <a16:creationId xmlns:a16="http://schemas.microsoft.com/office/drawing/2014/main" id="{49F676AB-358D-34D7-E300-21E9C9130CC8}"/>
                </a:ext>
              </a:extLst>
            </p:cNvPr>
            <p:cNvSpPr/>
            <p:nvPr/>
          </p:nvSpPr>
          <p:spPr>
            <a:xfrm>
              <a:off x="4714850" y="3254225"/>
              <a:ext cx="33500" cy="33525"/>
            </a:xfrm>
            <a:custGeom>
              <a:avLst/>
              <a:gdLst/>
              <a:ahLst/>
              <a:cxnLst/>
              <a:rect l="l" t="t" r="r" b="b"/>
              <a:pathLst>
                <a:path w="1340" h="1341" extrusionOk="0">
                  <a:moveTo>
                    <a:pt x="0" y="1"/>
                  </a:moveTo>
                  <a:lnTo>
                    <a:pt x="0"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0;p82">
              <a:extLst>
                <a:ext uri="{FF2B5EF4-FFF2-40B4-BE49-F238E27FC236}">
                  <a16:creationId xmlns:a16="http://schemas.microsoft.com/office/drawing/2014/main" id="{4542E42C-E0F9-2CAA-D5A0-52F6FA9EB51D}"/>
                </a:ext>
              </a:extLst>
            </p:cNvPr>
            <p:cNvSpPr/>
            <p:nvPr/>
          </p:nvSpPr>
          <p:spPr>
            <a:xfrm>
              <a:off x="4599475" y="2869725"/>
              <a:ext cx="571775" cy="571675"/>
            </a:xfrm>
            <a:custGeom>
              <a:avLst/>
              <a:gdLst/>
              <a:ahLst/>
              <a:cxnLst/>
              <a:rect l="l" t="t" r="r" b="b"/>
              <a:pathLst>
                <a:path w="22871" h="22867" extrusionOk="0">
                  <a:moveTo>
                    <a:pt x="9228" y="1343"/>
                  </a:moveTo>
                  <a:lnTo>
                    <a:pt x="9228" y="3438"/>
                  </a:lnTo>
                  <a:lnTo>
                    <a:pt x="4418" y="4238"/>
                  </a:lnTo>
                  <a:lnTo>
                    <a:pt x="4418" y="1343"/>
                  </a:lnTo>
                  <a:close/>
                  <a:moveTo>
                    <a:pt x="7690" y="19795"/>
                  </a:moveTo>
                  <a:lnTo>
                    <a:pt x="7690" y="21531"/>
                  </a:lnTo>
                  <a:lnTo>
                    <a:pt x="5955" y="21531"/>
                  </a:lnTo>
                  <a:lnTo>
                    <a:pt x="5955" y="19795"/>
                  </a:lnTo>
                  <a:close/>
                  <a:moveTo>
                    <a:pt x="19993" y="7492"/>
                  </a:moveTo>
                  <a:lnTo>
                    <a:pt x="19993" y="21531"/>
                  </a:lnTo>
                  <a:lnTo>
                    <a:pt x="12108" y="21531"/>
                  </a:lnTo>
                  <a:lnTo>
                    <a:pt x="12108" y="7492"/>
                  </a:lnTo>
                  <a:close/>
                  <a:moveTo>
                    <a:pt x="10765" y="4540"/>
                  </a:moveTo>
                  <a:lnTo>
                    <a:pt x="10765" y="6155"/>
                  </a:lnTo>
                  <a:lnTo>
                    <a:pt x="10765" y="21532"/>
                  </a:lnTo>
                  <a:lnTo>
                    <a:pt x="9029" y="21532"/>
                  </a:lnTo>
                  <a:lnTo>
                    <a:pt x="9029" y="18457"/>
                  </a:lnTo>
                  <a:lnTo>
                    <a:pt x="4615" y="18457"/>
                  </a:lnTo>
                  <a:lnTo>
                    <a:pt x="4615" y="21532"/>
                  </a:lnTo>
                  <a:lnTo>
                    <a:pt x="2880" y="21532"/>
                  </a:lnTo>
                  <a:lnTo>
                    <a:pt x="2880" y="5853"/>
                  </a:lnTo>
                  <a:lnTo>
                    <a:pt x="10765" y="4540"/>
                  </a:lnTo>
                  <a:close/>
                  <a:moveTo>
                    <a:pt x="3079" y="0"/>
                  </a:moveTo>
                  <a:lnTo>
                    <a:pt x="3079" y="4458"/>
                  </a:lnTo>
                  <a:lnTo>
                    <a:pt x="1539" y="4715"/>
                  </a:lnTo>
                  <a:lnTo>
                    <a:pt x="1539" y="21525"/>
                  </a:lnTo>
                  <a:lnTo>
                    <a:pt x="1" y="21525"/>
                  </a:lnTo>
                  <a:lnTo>
                    <a:pt x="1" y="22866"/>
                  </a:lnTo>
                  <a:lnTo>
                    <a:pt x="22870" y="22866"/>
                  </a:lnTo>
                  <a:lnTo>
                    <a:pt x="22870" y="21525"/>
                  </a:lnTo>
                  <a:lnTo>
                    <a:pt x="21334" y="21525"/>
                  </a:lnTo>
                  <a:lnTo>
                    <a:pt x="21334" y="6153"/>
                  </a:lnTo>
                  <a:lnTo>
                    <a:pt x="12108" y="6153"/>
                  </a:lnTo>
                  <a:lnTo>
                    <a:pt x="12108" y="2955"/>
                  </a:lnTo>
                  <a:lnTo>
                    <a:pt x="10569" y="3211"/>
                  </a:lnTo>
                  <a:lnTo>
                    <a:pt x="1056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897;p82">
            <a:extLst>
              <a:ext uri="{FF2B5EF4-FFF2-40B4-BE49-F238E27FC236}">
                <a16:creationId xmlns:a16="http://schemas.microsoft.com/office/drawing/2014/main" id="{6925C7CC-8F16-7045-84E4-F425AC5FE11B}"/>
              </a:ext>
            </a:extLst>
          </p:cNvPr>
          <p:cNvGrpSpPr/>
          <p:nvPr/>
        </p:nvGrpSpPr>
        <p:grpSpPr>
          <a:xfrm>
            <a:off x="3040234" y="1879386"/>
            <a:ext cx="1269519" cy="1185839"/>
            <a:chOff x="5828375" y="2896875"/>
            <a:chExt cx="571725" cy="571675"/>
          </a:xfrm>
          <a:solidFill>
            <a:schemeClr val="accent2">
              <a:lumMod val="75000"/>
            </a:schemeClr>
          </a:solidFill>
        </p:grpSpPr>
        <p:sp>
          <p:nvSpPr>
            <p:cNvPr id="3" name="Google Shape;898;p82">
              <a:extLst>
                <a:ext uri="{FF2B5EF4-FFF2-40B4-BE49-F238E27FC236}">
                  <a16:creationId xmlns:a16="http://schemas.microsoft.com/office/drawing/2014/main" id="{765BFAF3-47F2-77B3-6682-FA7712BE92D5}"/>
                </a:ext>
              </a:extLst>
            </p:cNvPr>
            <p:cNvSpPr/>
            <p:nvPr/>
          </p:nvSpPr>
          <p:spPr>
            <a:xfrm>
              <a:off x="5828375" y="2896875"/>
              <a:ext cx="571725" cy="571675"/>
            </a:xfrm>
            <a:custGeom>
              <a:avLst/>
              <a:gdLst/>
              <a:ahLst/>
              <a:cxnLst/>
              <a:rect l="l" t="t" r="r" b="b"/>
              <a:pathLst>
                <a:path w="22869" h="22867" extrusionOk="0">
                  <a:moveTo>
                    <a:pt x="7688" y="1339"/>
                  </a:moveTo>
                  <a:lnTo>
                    <a:pt x="7688" y="2247"/>
                  </a:lnTo>
                  <a:lnTo>
                    <a:pt x="5955" y="3288"/>
                  </a:lnTo>
                  <a:lnTo>
                    <a:pt x="5955" y="1339"/>
                  </a:lnTo>
                  <a:close/>
                  <a:moveTo>
                    <a:pt x="11434" y="1563"/>
                  </a:moveTo>
                  <a:lnTo>
                    <a:pt x="18453" y="5773"/>
                  </a:lnTo>
                  <a:lnTo>
                    <a:pt x="18453" y="7286"/>
                  </a:lnTo>
                  <a:lnTo>
                    <a:pt x="11434" y="3077"/>
                  </a:lnTo>
                  <a:lnTo>
                    <a:pt x="4415" y="7286"/>
                  </a:lnTo>
                  <a:lnTo>
                    <a:pt x="4415" y="5773"/>
                  </a:lnTo>
                  <a:lnTo>
                    <a:pt x="11434" y="1563"/>
                  </a:lnTo>
                  <a:close/>
                  <a:moveTo>
                    <a:pt x="11434" y="4638"/>
                  </a:moveTo>
                  <a:lnTo>
                    <a:pt x="16914" y="7927"/>
                  </a:lnTo>
                  <a:lnTo>
                    <a:pt x="16914" y="12303"/>
                  </a:lnTo>
                  <a:lnTo>
                    <a:pt x="5955" y="12303"/>
                  </a:lnTo>
                  <a:lnTo>
                    <a:pt x="5955" y="7925"/>
                  </a:lnTo>
                  <a:lnTo>
                    <a:pt x="11434" y="4638"/>
                  </a:lnTo>
                  <a:close/>
                  <a:moveTo>
                    <a:pt x="4614" y="13642"/>
                  </a:moveTo>
                  <a:lnTo>
                    <a:pt x="4614" y="15376"/>
                  </a:lnTo>
                  <a:lnTo>
                    <a:pt x="1340" y="15376"/>
                  </a:lnTo>
                  <a:lnTo>
                    <a:pt x="1340" y="13642"/>
                  </a:lnTo>
                  <a:close/>
                  <a:moveTo>
                    <a:pt x="21529" y="13642"/>
                  </a:moveTo>
                  <a:lnTo>
                    <a:pt x="21529" y="15376"/>
                  </a:lnTo>
                  <a:lnTo>
                    <a:pt x="18255" y="15376"/>
                  </a:lnTo>
                  <a:lnTo>
                    <a:pt x="18255" y="13642"/>
                  </a:lnTo>
                  <a:close/>
                  <a:moveTo>
                    <a:pt x="4614" y="16717"/>
                  </a:moveTo>
                  <a:lnTo>
                    <a:pt x="4614" y="21527"/>
                  </a:lnTo>
                  <a:lnTo>
                    <a:pt x="2878" y="21527"/>
                  </a:lnTo>
                  <a:lnTo>
                    <a:pt x="2878" y="16717"/>
                  </a:lnTo>
                  <a:close/>
                  <a:moveTo>
                    <a:pt x="11434" y="16717"/>
                  </a:moveTo>
                  <a:cubicBezTo>
                    <a:pt x="12335" y="16717"/>
                    <a:pt x="13071" y="17450"/>
                    <a:pt x="13071" y="18355"/>
                  </a:cubicBezTo>
                  <a:lnTo>
                    <a:pt x="13071" y="21527"/>
                  </a:lnTo>
                  <a:lnTo>
                    <a:pt x="9798" y="21527"/>
                  </a:lnTo>
                  <a:lnTo>
                    <a:pt x="9798" y="18355"/>
                  </a:lnTo>
                  <a:cubicBezTo>
                    <a:pt x="9798" y="17452"/>
                    <a:pt x="10531" y="16717"/>
                    <a:pt x="11434" y="16717"/>
                  </a:cubicBezTo>
                  <a:close/>
                  <a:moveTo>
                    <a:pt x="16914" y="13642"/>
                  </a:moveTo>
                  <a:lnTo>
                    <a:pt x="16914" y="21527"/>
                  </a:lnTo>
                  <a:lnTo>
                    <a:pt x="14411" y="21527"/>
                  </a:lnTo>
                  <a:lnTo>
                    <a:pt x="14411" y="18353"/>
                  </a:lnTo>
                  <a:cubicBezTo>
                    <a:pt x="14411" y="16713"/>
                    <a:pt x="13075" y="15376"/>
                    <a:pt x="11434" y="15376"/>
                  </a:cubicBezTo>
                  <a:cubicBezTo>
                    <a:pt x="9792" y="15376"/>
                    <a:pt x="8457" y="16712"/>
                    <a:pt x="8457" y="18353"/>
                  </a:cubicBezTo>
                  <a:lnTo>
                    <a:pt x="8457" y="21527"/>
                  </a:lnTo>
                  <a:lnTo>
                    <a:pt x="5955" y="21527"/>
                  </a:lnTo>
                  <a:lnTo>
                    <a:pt x="5955" y="13642"/>
                  </a:lnTo>
                  <a:close/>
                  <a:moveTo>
                    <a:pt x="19989" y="16717"/>
                  </a:moveTo>
                  <a:lnTo>
                    <a:pt x="19989" y="21527"/>
                  </a:lnTo>
                  <a:lnTo>
                    <a:pt x="18255" y="21527"/>
                  </a:lnTo>
                  <a:lnTo>
                    <a:pt x="18255" y="16717"/>
                  </a:lnTo>
                  <a:close/>
                  <a:moveTo>
                    <a:pt x="4614" y="0"/>
                  </a:moveTo>
                  <a:lnTo>
                    <a:pt x="4614" y="4093"/>
                  </a:lnTo>
                  <a:lnTo>
                    <a:pt x="3075" y="5017"/>
                  </a:lnTo>
                  <a:lnTo>
                    <a:pt x="3075" y="9654"/>
                  </a:lnTo>
                  <a:lnTo>
                    <a:pt x="4614" y="8730"/>
                  </a:lnTo>
                  <a:lnTo>
                    <a:pt x="4614" y="12301"/>
                  </a:lnTo>
                  <a:lnTo>
                    <a:pt x="1" y="12301"/>
                  </a:lnTo>
                  <a:lnTo>
                    <a:pt x="1" y="16717"/>
                  </a:lnTo>
                  <a:lnTo>
                    <a:pt x="1539" y="16717"/>
                  </a:lnTo>
                  <a:lnTo>
                    <a:pt x="1539" y="21527"/>
                  </a:lnTo>
                  <a:lnTo>
                    <a:pt x="1" y="21527"/>
                  </a:lnTo>
                  <a:lnTo>
                    <a:pt x="1" y="22866"/>
                  </a:lnTo>
                  <a:lnTo>
                    <a:pt x="22868" y="22866"/>
                  </a:lnTo>
                  <a:lnTo>
                    <a:pt x="22868" y="21527"/>
                  </a:lnTo>
                  <a:lnTo>
                    <a:pt x="21330" y="21527"/>
                  </a:lnTo>
                  <a:lnTo>
                    <a:pt x="21330" y="16717"/>
                  </a:lnTo>
                  <a:lnTo>
                    <a:pt x="22868" y="16717"/>
                  </a:lnTo>
                  <a:lnTo>
                    <a:pt x="22868" y="12301"/>
                  </a:lnTo>
                  <a:lnTo>
                    <a:pt x="18255" y="12301"/>
                  </a:lnTo>
                  <a:lnTo>
                    <a:pt x="18255" y="8730"/>
                  </a:lnTo>
                  <a:lnTo>
                    <a:pt x="19794" y="9654"/>
                  </a:lnTo>
                  <a:lnTo>
                    <a:pt x="19794" y="5017"/>
                  </a:lnTo>
                  <a:lnTo>
                    <a:pt x="11434" y="0"/>
                  </a:lnTo>
                  <a:lnTo>
                    <a:pt x="9029" y="1444"/>
                  </a:lnTo>
                  <a:lnTo>
                    <a:pt x="90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99;p82">
              <a:extLst>
                <a:ext uri="{FF2B5EF4-FFF2-40B4-BE49-F238E27FC236}">
                  <a16:creationId xmlns:a16="http://schemas.microsoft.com/office/drawing/2014/main" id="{B9823905-3A67-49F3-0703-EEDF5C56892D}"/>
                </a:ext>
              </a:extLst>
            </p:cNvPr>
            <p:cNvSpPr/>
            <p:nvPr/>
          </p:nvSpPr>
          <p:spPr>
            <a:xfrm>
              <a:off x="6058975" y="3065975"/>
              <a:ext cx="110475" cy="110450"/>
            </a:xfrm>
            <a:custGeom>
              <a:avLst/>
              <a:gdLst/>
              <a:ahLst/>
              <a:cxnLst/>
              <a:rect l="l" t="t" r="r" b="b"/>
              <a:pathLst>
                <a:path w="4419" h="4418" extrusionOk="0">
                  <a:moveTo>
                    <a:pt x="2210" y="1343"/>
                  </a:moveTo>
                  <a:cubicBezTo>
                    <a:pt x="2688" y="1343"/>
                    <a:pt x="3079" y="1731"/>
                    <a:pt x="3079" y="2211"/>
                  </a:cubicBezTo>
                  <a:cubicBezTo>
                    <a:pt x="3079" y="2691"/>
                    <a:pt x="2690" y="3080"/>
                    <a:pt x="2210" y="3080"/>
                  </a:cubicBezTo>
                  <a:cubicBezTo>
                    <a:pt x="1733" y="3080"/>
                    <a:pt x="1342" y="2691"/>
                    <a:pt x="1342" y="2211"/>
                  </a:cubicBezTo>
                  <a:cubicBezTo>
                    <a:pt x="1342" y="1731"/>
                    <a:pt x="1733" y="1343"/>
                    <a:pt x="2210" y="1343"/>
                  </a:cubicBezTo>
                  <a:close/>
                  <a:moveTo>
                    <a:pt x="2210" y="0"/>
                  </a:moveTo>
                  <a:cubicBezTo>
                    <a:pt x="993" y="0"/>
                    <a:pt x="1" y="992"/>
                    <a:pt x="1" y="2209"/>
                  </a:cubicBezTo>
                  <a:cubicBezTo>
                    <a:pt x="1" y="3428"/>
                    <a:pt x="993" y="4418"/>
                    <a:pt x="2210" y="4418"/>
                  </a:cubicBezTo>
                  <a:cubicBezTo>
                    <a:pt x="3428" y="4418"/>
                    <a:pt x="4418" y="3428"/>
                    <a:pt x="4418" y="2209"/>
                  </a:cubicBezTo>
                  <a:cubicBezTo>
                    <a:pt x="4418" y="992"/>
                    <a:pt x="3428" y="0"/>
                    <a:pt x="2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2533;p135">
            <a:extLst>
              <a:ext uri="{FF2B5EF4-FFF2-40B4-BE49-F238E27FC236}">
                <a16:creationId xmlns:a16="http://schemas.microsoft.com/office/drawing/2014/main" id="{0F137557-5368-EAB4-6543-2A0A205142E4}"/>
              </a:ext>
            </a:extLst>
          </p:cNvPr>
          <p:cNvGrpSpPr/>
          <p:nvPr/>
        </p:nvGrpSpPr>
        <p:grpSpPr>
          <a:xfrm>
            <a:off x="800202" y="1832358"/>
            <a:ext cx="1256298" cy="1243031"/>
            <a:chOff x="-1333200" y="2770450"/>
            <a:chExt cx="291450" cy="292225"/>
          </a:xfrm>
          <a:solidFill>
            <a:schemeClr val="accent2">
              <a:lumMod val="75000"/>
            </a:schemeClr>
          </a:solidFill>
        </p:grpSpPr>
        <p:sp>
          <p:nvSpPr>
            <p:cNvPr id="13" name="Google Shape;12534;p135">
              <a:extLst>
                <a:ext uri="{FF2B5EF4-FFF2-40B4-BE49-F238E27FC236}">
                  <a16:creationId xmlns:a16="http://schemas.microsoft.com/office/drawing/2014/main" id="{5B143F5B-491F-0DD8-009D-FF3328FD9161}"/>
                </a:ext>
              </a:extLst>
            </p:cNvPr>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sp>
          <p:nvSpPr>
            <p:cNvPr id="14" name="Google Shape;12535;p135">
              <a:extLst>
                <a:ext uri="{FF2B5EF4-FFF2-40B4-BE49-F238E27FC236}">
                  <a16:creationId xmlns:a16="http://schemas.microsoft.com/office/drawing/2014/main" id="{85323F62-E82B-D535-F7DC-D87587E6C3FE}"/>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Oswald" pitchFamily="2" charset="77"/>
              </a:endParaRPr>
            </a:p>
          </p:txBody>
        </p:sp>
      </p:grpSp>
    </p:spTree>
    <p:extLst>
      <p:ext uri="{BB962C8B-B14F-4D97-AF65-F5344CB8AC3E}">
        <p14:creationId xmlns:p14="http://schemas.microsoft.com/office/powerpoint/2010/main" val="129692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418"/>
        <p:cNvGrpSpPr/>
        <p:nvPr/>
      </p:nvGrpSpPr>
      <p:grpSpPr>
        <a:xfrm>
          <a:off x="0" y="0"/>
          <a:ext cx="0" cy="0"/>
          <a:chOff x="0" y="0"/>
          <a:chExt cx="0" cy="0"/>
        </a:xfrm>
      </p:grpSpPr>
      <p:sp>
        <p:nvSpPr>
          <p:cNvPr id="50" name="TextBox 49">
            <a:extLst>
              <a:ext uri="{FF2B5EF4-FFF2-40B4-BE49-F238E27FC236}">
                <a16:creationId xmlns:a16="http://schemas.microsoft.com/office/drawing/2014/main" id="{74E511E8-4B9D-D30A-F0C7-C9F9F8E95273}"/>
              </a:ext>
            </a:extLst>
          </p:cNvPr>
          <p:cNvSpPr txBox="1"/>
          <p:nvPr/>
        </p:nvSpPr>
        <p:spPr>
          <a:xfrm>
            <a:off x="331105" y="136022"/>
            <a:ext cx="3047095" cy="523220"/>
          </a:xfrm>
          <a:prstGeom prst="rect">
            <a:avLst/>
          </a:prstGeom>
          <a:noFill/>
        </p:spPr>
        <p:txBody>
          <a:bodyPr wrap="square">
            <a:spAutoFit/>
          </a:bodyPr>
          <a:lstStyle/>
          <a:p>
            <a:r>
              <a:rPr lang="en" sz="2800" b="1" dirty="0">
                <a:solidFill>
                  <a:schemeClr val="accent5"/>
                </a:solidFill>
                <a:latin typeface="Oswald" pitchFamily="2" charset="77"/>
              </a:rPr>
              <a:t>THE DIKW MODEL</a:t>
            </a:r>
            <a:endParaRPr lang="en-US" sz="2800" b="1" dirty="0">
              <a:solidFill>
                <a:schemeClr val="accent5"/>
              </a:solidFill>
              <a:latin typeface="Oswald" pitchFamily="2" charset="77"/>
            </a:endParaRPr>
          </a:p>
        </p:txBody>
      </p:sp>
      <p:graphicFrame>
        <p:nvGraphicFramePr>
          <p:cNvPr id="2" name="Diagram 1">
            <a:extLst>
              <a:ext uri="{FF2B5EF4-FFF2-40B4-BE49-F238E27FC236}">
                <a16:creationId xmlns:a16="http://schemas.microsoft.com/office/drawing/2014/main" id="{CB7B8EFC-C46C-AC26-8F71-DFA8AF3882FC}"/>
              </a:ext>
            </a:extLst>
          </p:cNvPr>
          <p:cNvGraphicFramePr/>
          <p:nvPr>
            <p:extLst>
              <p:ext uri="{D42A27DB-BD31-4B8C-83A1-F6EECF244321}">
                <p14:modId xmlns:p14="http://schemas.microsoft.com/office/powerpoint/2010/main" val="3738134047"/>
              </p:ext>
            </p:extLst>
          </p:nvPr>
        </p:nvGraphicFramePr>
        <p:xfrm>
          <a:off x="482600" y="136022"/>
          <a:ext cx="8191500" cy="4874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AC8834F0-37A9-539E-498A-6A271964D2FB}"/>
              </a:ext>
            </a:extLst>
          </p:cNvPr>
          <p:cNvCxnSpPr>
            <a:cxnSpLocks/>
          </p:cNvCxnSpPr>
          <p:nvPr/>
        </p:nvCxnSpPr>
        <p:spPr>
          <a:xfrm flipV="1">
            <a:off x="469900" y="133350"/>
            <a:ext cx="3924301" cy="473075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14" name="Straight Arrow Connector 13">
            <a:extLst>
              <a:ext uri="{FF2B5EF4-FFF2-40B4-BE49-F238E27FC236}">
                <a16:creationId xmlns:a16="http://schemas.microsoft.com/office/drawing/2014/main" id="{7B6B19A0-9AFB-6AD2-77C6-44101D3B2C2A}"/>
              </a:ext>
            </a:extLst>
          </p:cNvPr>
          <p:cNvCxnSpPr>
            <a:cxnSpLocks/>
          </p:cNvCxnSpPr>
          <p:nvPr/>
        </p:nvCxnSpPr>
        <p:spPr>
          <a:xfrm flipH="1" flipV="1">
            <a:off x="4749800" y="133350"/>
            <a:ext cx="4063095" cy="4874128"/>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53930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1044" name="Picture 20" descr="Appraisal - Free business and finance icons">
            <a:extLst>
              <a:ext uri="{FF2B5EF4-FFF2-40B4-BE49-F238E27FC236}">
                <a16:creationId xmlns:a16="http://schemas.microsoft.com/office/drawing/2014/main" id="{639EB6C8-8E33-7357-DF16-8AE61CFF7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4664" y="3552794"/>
            <a:ext cx="647072" cy="6470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74E511E8-4B9D-D30A-F0C7-C9F9F8E95273}"/>
              </a:ext>
            </a:extLst>
          </p:cNvPr>
          <p:cNvSpPr txBox="1"/>
          <p:nvPr/>
        </p:nvSpPr>
        <p:spPr>
          <a:xfrm>
            <a:off x="2746794" y="31170"/>
            <a:ext cx="3438449" cy="523220"/>
          </a:xfrm>
          <a:prstGeom prst="rect">
            <a:avLst/>
          </a:prstGeom>
          <a:noFill/>
        </p:spPr>
        <p:txBody>
          <a:bodyPr wrap="square">
            <a:spAutoFit/>
          </a:bodyPr>
          <a:lstStyle/>
          <a:p>
            <a:pPr algn="ctr"/>
            <a:r>
              <a:rPr lang="en" sz="2800" b="1" u="sng" dirty="0">
                <a:solidFill>
                  <a:schemeClr val="accent5"/>
                </a:solidFill>
                <a:latin typeface="Oswald" pitchFamily="2" charset="77"/>
              </a:rPr>
              <a:t>C</a:t>
            </a:r>
            <a:r>
              <a:rPr lang="en-US" sz="2800" b="1" u="sng" dirty="0">
                <a:solidFill>
                  <a:schemeClr val="accent5"/>
                </a:solidFill>
                <a:latin typeface="Oswald" pitchFamily="2" charset="77"/>
              </a:rPr>
              <a:t>T</a:t>
            </a:r>
            <a:r>
              <a:rPr lang="en" sz="2800" b="1" u="sng" dirty="0">
                <a:solidFill>
                  <a:schemeClr val="accent5"/>
                </a:solidFill>
                <a:latin typeface="Oswald" pitchFamily="2" charset="77"/>
              </a:rPr>
              <a:t> REAL ESTATE DATA</a:t>
            </a:r>
            <a:endParaRPr lang="en-US" sz="2800" b="1" u="sng" dirty="0">
              <a:solidFill>
                <a:schemeClr val="accent5"/>
              </a:solidFill>
              <a:latin typeface="Oswald" pitchFamily="2" charset="77"/>
            </a:endParaRPr>
          </a:p>
        </p:txBody>
      </p:sp>
      <p:pic>
        <p:nvPicPr>
          <p:cNvPr id="1028" name="Picture 4" descr="Eco City Images - Free Download on Freepik">
            <a:extLst>
              <a:ext uri="{FF2B5EF4-FFF2-40B4-BE49-F238E27FC236}">
                <a16:creationId xmlns:a16="http://schemas.microsoft.com/office/drawing/2014/main" id="{E1B5C446-CA3E-D7FB-DC7C-DBF1E1BB25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11" t="9333" r="5111" b="8000"/>
          <a:stretch/>
        </p:blipFill>
        <p:spPr bwMode="auto">
          <a:xfrm>
            <a:off x="2652820" y="707403"/>
            <a:ext cx="813196" cy="7487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lendar Icon PNG Images, Vectors Free ...">
            <a:extLst>
              <a:ext uri="{FF2B5EF4-FFF2-40B4-BE49-F238E27FC236}">
                <a16:creationId xmlns:a16="http://schemas.microsoft.com/office/drawing/2014/main" id="{1967CDE8-6BE4-B780-EAAA-471521D67C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8835" y="641918"/>
            <a:ext cx="1046723" cy="907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D9322A-BC4C-1601-C7D9-4BCCA8D21F1E}"/>
              </a:ext>
            </a:extLst>
          </p:cNvPr>
          <p:cNvSpPr txBox="1"/>
          <p:nvPr/>
        </p:nvSpPr>
        <p:spPr>
          <a:xfrm>
            <a:off x="2750608" y="1528792"/>
            <a:ext cx="623450" cy="307777"/>
          </a:xfrm>
          <a:prstGeom prst="rect">
            <a:avLst/>
          </a:prstGeom>
          <a:noFill/>
        </p:spPr>
        <p:txBody>
          <a:bodyPr wrap="square">
            <a:spAutoFit/>
          </a:bodyPr>
          <a:lstStyle/>
          <a:p>
            <a:r>
              <a:rPr lang="en" b="1" dirty="0">
                <a:solidFill>
                  <a:schemeClr val="tx1"/>
                </a:solidFill>
                <a:latin typeface="Oswald" pitchFamily="2" charset="77"/>
              </a:rPr>
              <a:t>Towns</a:t>
            </a:r>
            <a:endParaRPr lang="en-US" b="1" dirty="0">
              <a:solidFill>
                <a:schemeClr val="tx1"/>
              </a:solidFill>
              <a:latin typeface="Oswald" pitchFamily="2" charset="77"/>
            </a:endParaRPr>
          </a:p>
        </p:txBody>
      </p:sp>
      <p:sp>
        <p:nvSpPr>
          <p:cNvPr id="5" name="TextBox 4">
            <a:extLst>
              <a:ext uri="{FF2B5EF4-FFF2-40B4-BE49-F238E27FC236}">
                <a16:creationId xmlns:a16="http://schemas.microsoft.com/office/drawing/2014/main" id="{802A0C22-5495-177E-8C63-AB3994F7A008}"/>
              </a:ext>
            </a:extLst>
          </p:cNvPr>
          <p:cNvSpPr txBox="1"/>
          <p:nvPr/>
        </p:nvSpPr>
        <p:spPr>
          <a:xfrm>
            <a:off x="4635658" y="1502274"/>
            <a:ext cx="594089" cy="307777"/>
          </a:xfrm>
          <a:prstGeom prst="rect">
            <a:avLst/>
          </a:prstGeom>
          <a:noFill/>
        </p:spPr>
        <p:txBody>
          <a:bodyPr wrap="square">
            <a:spAutoFit/>
          </a:bodyPr>
          <a:lstStyle/>
          <a:p>
            <a:r>
              <a:rPr lang="en" b="1" dirty="0">
                <a:solidFill>
                  <a:schemeClr val="tx1"/>
                </a:solidFill>
                <a:latin typeface="Oswald" pitchFamily="2" charset="77"/>
              </a:rPr>
              <a:t>Year</a:t>
            </a:r>
            <a:endParaRPr lang="en-US" b="1" dirty="0">
              <a:solidFill>
                <a:schemeClr val="tx1"/>
              </a:solidFill>
              <a:latin typeface="Oswald" pitchFamily="2" charset="77"/>
            </a:endParaRPr>
          </a:p>
        </p:txBody>
      </p:sp>
      <p:sp>
        <p:nvSpPr>
          <p:cNvPr id="6" name="TextBox 5">
            <a:extLst>
              <a:ext uri="{FF2B5EF4-FFF2-40B4-BE49-F238E27FC236}">
                <a16:creationId xmlns:a16="http://schemas.microsoft.com/office/drawing/2014/main" id="{FD6E4BFC-8FC3-B484-EAD8-05F225753C13}"/>
              </a:ext>
            </a:extLst>
          </p:cNvPr>
          <p:cNvSpPr txBox="1"/>
          <p:nvPr/>
        </p:nvSpPr>
        <p:spPr>
          <a:xfrm>
            <a:off x="2500004" y="4373526"/>
            <a:ext cx="1207355" cy="307777"/>
          </a:xfrm>
          <a:prstGeom prst="rect">
            <a:avLst/>
          </a:prstGeom>
          <a:noFill/>
        </p:spPr>
        <p:txBody>
          <a:bodyPr wrap="square">
            <a:spAutoFit/>
          </a:bodyPr>
          <a:lstStyle/>
          <a:p>
            <a:r>
              <a:rPr lang="en" b="1" dirty="0">
                <a:solidFill>
                  <a:schemeClr val="tx1"/>
                </a:solidFill>
                <a:latin typeface="Oswald" pitchFamily="2" charset="77"/>
              </a:rPr>
              <a:t>Sales Amount</a:t>
            </a:r>
            <a:endParaRPr lang="en-US" b="1" dirty="0">
              <a:solidFill>
                <a:schemeClr val="tx1"/>
              </a:solidFill>
              <a:latin typeface="Oswald" pitchFamily="2" charset="77"/>
            </a:endParaRPr>
          </a:p>
        </p:txBody>
      </p:sp>
      <p:sp>
        <p:nvSpPr>
          <p:cNvPr id="7" name="TextBox 6">
            <a:extLst>
              <a:ext uri="{FF2B5EF4-FFF2-40B4-BE49-F238E27FC236}">
                <a16:creationId xmlns:a16="http://schemas.microsoft.com/office/drawing/2014/main" id="{736EA2C2-A755-814B-2581-26D29E5A54E0}"/>
              </a:ext>
            </a:extLst>
          </p:cNvPr>
          <p:cNvSpPr txBox="1"/>
          <p:nvPr/>
        </p:nvSpPr>
        <p:spPr>
          <a:xfrm>
            <a:off x="3955388" y="4373526"/>
            <a:ext cx="1025749" cy="307777"/>
          </a:xfrm>
          <a:prstGeom prst="rect">
            <a:avLst/>
          </a:prstGeom>
          <a:noFill/>
        </p:spPr>
        <p:txBody>
          <a:bodyPr wrap="square">
            <a:spAutoFit/>
          </a:bodyPr>
          <a:lstStyle/>
          <a:p>
            <a:r>
              <a:rPr lang="en" b="1" dirty="0">
                <a:solidFill>
                  <a:schemeClr val="tx1"/>
                </a:solidFill>
                <a:latin typeface="Oswald" pitchFamily="2" charset="77"/>
              </a:rPr>
              <a:t>Sales Ratio</a:t>
            </a:r>
            <a:endParaRPr lang="en-US" b="1" dirty="0">
              <a:solidFill>
                <a:schemeClr val="tx1"/>
              </a:solidFill>
              <a:latin typeface="Oswald" pitchFamily="2" charset="77"/>
            </a:endParaRPr>
          </a:p>
        </p:txBody>
      </p:sp>
      <p:sp>
        <p:nvSpPr>
          <p:cNvPr id="8" name="TextBox 7">
            <a:extLst>
              <a:ext uri="{FF2B5EF4-FFF2-40B4-BE49-F238E27FC236}">
                <a16:creationId xmlns:a16="http://schemas.microsoft.com/office/drawing/2014/main" id="{2B80A4A4-D2AF-6004-065F-27F9AB867539}"/>
              </a:ext>
            </a:extLst>
          </p:cNvPr>
          <p:cNvSpPr txBox="1"/>
          <p:nvPr/>
        </p:nvSpPr>
        <p:spPr>
          <a:xfrm>
            <a:off x="5104355" y="4377447"/>
            <a:ext cx="1381219" cy="307777"/>
          </a:xfrm>
          <a:prstGeom prst="rect">
            <a:avLst/>
          </a:prstGeom>
          <a:noFill/>
        </p:spPr>
        <p:txBody>
          <a:bodyPr wrap="square">
            <a:spAutoFit/>
          </a:bodyPr>
          <a:lstStyle/>
          <a:p>
            <a:r>
              <a:rPr lang="en" b="1" dirty="0">
                <a:solidFill>
                  <a:schemeClr val="tx1"/>
                </a:solidFill>
                <a:latin typeface="Oswald" pitchFamily="2" charset="77"/>
              </a:rPr>
              <a:t>Assessed Value</a:t>
            </a:r>
            <a:endParaRPr lang="en-US" b="1" dirty="0">
              <a:solidFill>
                <a:schemeClr val="tx1"/>
              </a:solidFill>
              <a:latin typeface="Oswald" pitchFamily="2" charset="77"/>
            </a:endParaRPr>
          </a:p>
        </p:txBody>
      </p:sp>
      <p:sp>
        <p:nvSpPr>
          <p:cNvPr id="9" name="TextBox 8">
            <a:extLst>
              <a:ext uri="{FF2B5EF4-FFF2-40B4-BE49-F238E27FC236}">
                <a16:creationId xmlns:a16="http://schemas.microsoft.com/office/drawing/2014/main" id="{80F1383B-9BA4-C5F2-DC55-26B4D9A10D94}"/>
              </a:ext>
            </a:extLst>
          </p:cNvPr>
          <p:cNvSpPr txBox="1"/>
          <p:nvPr/>
        </p:nvSpPr>
        <p:spPr>
          <a:xfrm flipH="1">
            <a:off x="2740372" y="2174949"/>
            <a:ext cx="726621" cy="307777"/>
          </a:xfrm>
          <a:prstGeom prst="rect">
            <a:avLst/>
          </a:prstGeom>
          <a:noFill/>
        </p:spPr>
        <p:txBody>
          <a:bodyPr wrap="square">
            <a:spAutoFit/>
          </a:bodyPr>
          <a:lstStyle/>
          <a:p>
            <a:r>
              <a:rPr lang="en" b="1" dirty="0">
                <a:solidFill>
                  <a:schemeClr val="tx1"/>
                </a:solidFill>
                <a:latin typeface="Oswald" pitchFamily="2" charset="77"/>
              </a:rPr>
              <a:t>Towns</a:t>
            </a:r>
          </a:p>
        </p:txBody>
      </p:sp>
      <p:sp>
        <p:nvSpPr>
          <p:cNvPr id="10" name="TextBox 9">
            <a:extLst>
              <a:ext uri="{FF2B5EF4-FFF2-40B4-BE49-F238E27FC236}">
                <a16:creationId xmlns:a16="http://schemas.microsoft.com/office/drawing/2014/main" id="{6CDF5296-852C-CA2B-302A-62D134F2895A}"/>
              </a:ext>
            </a:extLst>
          </p:cNvPr>
          <p:cNvSpPr txBox="1"/>
          <p:nvPr/>
        </p:nvSpPr>
        <p:spPr>
          <a:xfrm flipH="1">
            <a:off x="6613665" y="4391391"/>
            <a:ext cx="844438" cy="307777"/>
          </a:xfrm>
          <a:prstGeom prst="rect">
            <a:avLst/>
          </a:prstGeom>
          <a:noFill/>
        </p:spPr>
        <p:txBody>
          <a:bodyPr wrap="square">
            <a:spAutoFit/>
          </a:bodyPr>
          <a:lstStyle/>
          <a:p>
            <a:r>
              <a:rPr lang="en" b="1" dirty="0">
                <a:solidFill>
                  <a:schemeClr val="tx1"/>
                </a:solidFill>
                <a:latin typeface="Oswald" pitchFamily="2" charset="77"/>
              </a:rPr>
              <a:t>Location</a:t>
            </a:r>
            <a:endParaRPr lang="en-US" b="1" dirty="0">
              <a:solidFill>
                <a:schemeClr val="tx1"/>
              </a:solidFill>
              <a:latin typeface="Oswald" pitchFamily="2" charset="77"/>
            </a:endParaRPr>
          </a:p>
        </p:txBody>
      </p:sp>
      <p:pic>
        <p:nvPicPr>
          <p:cNvPr id="1038" name="Picture 14" descr="For sale, home value, house, property ...">
            <a:extLst>
              <a:ext uri="{FF2B5EF4-FFF2-40B4-BE49-F238E27FC236}">
                <a16:creationId xmlns:a16="http://schemas.microsoft.com/office/drawing/2014/main" id="{ABA4508D-90F3-A8E7-E926-462D6376AD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2921" y="3567843"/>
            <a:ext cx="692994" cy="69299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atio - Free business and finance icons">
            <a:extLst>
              <a:ext uri="{FF2B5EF4-FFF2-40B4-BE49-F238E27FC236}">
                <a16:creationId xmlns:a16="http://schemas.microsoft.com/office/drawing/2014/main" id="{AA7E8273-5052-FE6C-9B29-6ABAF27CAE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9146" y="3537416"/>
            <a:ext cx="736183" cy="73618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84F0C4F3-DA58-CCC1-531E-A086E33CEE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9050" y="3529432"/>
            <a:ext cx="751722" cy="69299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oogle Shape;6716;p81">
            <a:extLst>
              <a:ext uri="{FF2B5EF4-FFF2-40B4-BE49-F238E27FC236}">
                <a16:creationId xmlns:a16="http://schemas.microsoft.com/office/drawing/2014/main" id="{562E93B6-0504-CA88-4877-F0EB23908E5F}"/>
              </a:ext>
            </a:extLst>
          </p:cNvPr>
          <p:cNvGrpSpPr/>
          <p:nvPr/>
        </p:nvGrpSpPr>
        <p:grpSpPr>
          <a:xfrm>
            <a:off x="381131" y="693999"/>
            <a:ext cx="861004" cy="848004"/>
            <a:chOff x="946175" y="3253275"/>
            <a:chExt cx="298550" cy="296150"/>
          </a:xfrm>
          <a:solidFill>
            <a:schemeClr val="accent5">
              <a:lumMod val="75000"/>
            </a:schemeClr>
          </a:solidFill>
        </p:grpSpPr>
        <p:sp>
          <p:nvSpPr>
            <p:cNvPr id="13" name="Google Shape;6717;p81">
              <a:extLst>
                <a:ext uri="{FF2B5EF4-FFF2-40B4-BE49-F238E27FC236}">
                  <a16:creationId xmlns:a16="http://schemas.microsoft.com/office/drawing/2014/main" id="{0C863CED-035A-0520-BA97-26E203155E86}"/>
                </a:ext>
              </a:extLst>
            </p:cNvPr>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4" name="Google Shape;6718;p81">
              <a:extLst>
                <a:ext uri="{FF2B5EF4-FFF2-40B4-BE49-F238E27FC236}">
                  <a16:creationId xmlns:a16="http://schemas.microsoft.com/office/drawing/2014/main" id="{A1CA3066-B628-B5FB-90E5-8762990FA58B}"/>
                </a:ext>
              </a:extLst>
            </p:cNvPr>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5" name="Google Shape;6719;p81">
              <a:extLst>
                <a:ext uri="{FF2B5EF4-FFF2-40B4-BE49-F238E27FC236}">
                  <a16:creationId xmlns:a16="http://schemas.microsoft.com/office/drawing/2014/main" id="{BE8308FD-0E54-0A51-203C-823A6CEBC973}"/>
                </a:ext>
              </a:extLst>
            </p:cNvPr>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6" name="Google Shape;6720;p81">
              <a:extLst>
                <a:ext uri="{FF2B5EF4-FFF2-40B4-BE49-F238E27FC236}">
                  <a16:creationId xmlns:a16="http://schemas.microsoft.com/office/drawing/2014/main" id="{1D371D8E-81E4-1354-749E-554A0A8AFA82}"/>
                </a:ext>
              </a:extLst>
            </p:cNvPr>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7" name="Google Shape;6721;p81">
              <a:extLst>
                <a:ext uri="{FF2B5EF4-FFF2-40B4-BE49-F238E27FC236}">
                  <a16:creationId xmlns:a16="http://schemas.microsoft.com/office/drawing/2014/main" id="{A7BF0799-5A6B-6512-DE3A-9C590FB8D5A1}"/>
                </a:ext>
              </a:extLst>
            </p:cNvPr>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grpSp>
        <p:nvGrpSpPr>
          <p:cNvPr id="18" name="Google Shape;7852;p83">
            <a:extLst>
              <a:ext uri="{FF2B5EF4-FFF2-40B4-BE49-F238E27FC236}">
                <a16:creationId xmlns:a16="http://schemas.microsoft.com/office/drawing/2014/main" id="{87711D9C-4185-9E26-F5A7-E2AA2FE3F815}"/>
              </a:ext>
            </a:extLst>
          </p:cNvPr>
          <p:cNvGrpSpPr/>
          <p:nvPr/>
        </p:nvGrpSpPr>
        <p:grpSpPr>
          <a:xfrm>
            <a:off x="387578" y="2113039"/>
            <a:ext cx="819441" cy="786607"/>
            <a:chOff x="-49027775" y="3183175"/>
            <a:chExt cx="299325" cy="299325"/>
          </a:xfrm>
          <a:solidFill>
            <a:schemeClr val="accent5">
              <a:lumMod val="75000"/>
            </a:schemeClr>
          </a:solidFill>
        </p:grpSpPr>
        <p:sp>
          <p:nvSpPr>
            <p:cNvPr id="19" name="Google Shape;7853;p83">
              <a:extLst>
                <a:ext uri="{FF2B5EF4-FFF2-40B4-BE49-F238E27FC236}">
                  <a16:creationId xmlns:a16="http://schemas.microsoft.com/office/drawing/2014/main" id="{EAD2B77E-DB77-42F7-4496-068639B31644}"/>
                </a:ext>
              </a:extLst>
            </p:cNvPr>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0" name="Google Shape;7854;p83">
              <a:extLst>
                <a:ext uri="{FF2B5EF4-FFF2-40B4-BE49-F238E27FC236}">
                  <a16:creationId xmlns:a16="http://schemas.microsoft.com/office/drawing/2014/main" id="{6C4D7EE9-88CA-B1FA-B5FC-B2942E809F89}"/>
                </a:ext>
              </a:extLst>
            </p:cNvPr>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1" name="Google Shape;7855;p83">
              <a:extLst>
                <a:ext uri="{FF2B5EF4-FFF2-40B4-BE49-F238E27FC236}">
                  <a16:creationId xmlns:a16="http://schemas.microsoft.com/office/drawing/2014/main" id="{3C8DA8C5-906D-185A-AD31-C689925EE505}"/>
                </a:ext>
              </a:extLst>
            </p:cNvPr>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2" name="Google Shape;7856;p83">
              <a:extLst>
                <a:ext uri="{FF2B5EF4-FFF2-40B4-BE49-F238E27FC236}">
                  <a16:creationId xmlns:a16="http://schemas.microsoft.com/office/drawing/2014/main" id="{C6814BBC-643D-5F1F-FE25-1F018589BD8C}"/>
                </a:ext>
              </a:extLst>
            </p:cNvPr>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cxnSp>
        <p:nvCxnSpPr>
          <p:cNvPr id="23" name="Straight Arrow Connector 22">
            <a:extLst>
              <a:ext uri="{FF2B5EF4-FFF2-40B4-BE49-F238E27FC236}">
                <a16:creationId xmlns:a16="http://schemas.microsoft.com/office/drawing/2014/main" id="{FC627714-6259-BF5E-4E46-AFBECB7B135C}"/>
              </a:ext>
            </a:extLst>
          </p:cNvPr>
          <p:cNvCxnSpPr/>
          <p:nvPr/>
        </p:nvCxnSpPr>
        <p:spPr>
          <a:xfrm>
            <a:off x="1440082" y="1081796"/>
            <a:ext cx="726621" cy="0"/>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E707CC3-4F12-D494-0D58-D2AEB7D983D9}"/>
              </a:ext>
            </a:extLst>
          </p:cNvPr>
          <p:cNvSpPr txBox="1"/>
          <p:nvPr/>
        </p:nvSpPr>
        <p:spPr>
          <a:xfrm>
            <a:off x="294443" y="1575972"/>
            <a:ext cx="1002167" cy="307777"/>
          </a:xfrm>
          <a:prstGeom prst="rect">
            <a:avLst/>
          </a:prstGeom>
          <a:noFill/>
        </p:spPr>
        <p:txBody>
          <a:bodyPr wrap="square" rtlCol="0">
            <a:spAutoFit/>
          </a:bodyPr>
          <a:lstStyle/>
          <a:p>
            <a:r>
              <a:rPr lang="en-IN" b="1" dirty="0">
                <a:solidFill>
                  <a:schemeClr val="accent5">
                    <a:lumMod val="75000"/>
                  </a:schemeClr>
                </a:solidFill>
                <a:latin typeface="Oswald" pitchFamily="2" charset="77"/>
              </a:rPr>
              <a:t>CONTENT</a:t>
            </a:r>
            <a:endParaRPr lang="en-US" b="1" dirty="0">
              <a:solidFill>
                <a:schemeClr val="accent5">
                  <a:lumMod val="75000"/>
                </a:schemeClr>
              </a:solidFill>
              <a:latin typeface="Oswald" pitchFamily="2" charset="77"/>
            </a:endParaRPr>
          </a:p>
        </p:txBody>
      </p:sp>
      <p:sp>
        <p:nvSpPr>
          <p:cNvPr id="26" name="TextBox 25">
            <a:extLst>
              <a:ext uri="{FF2B5EF4-FFF2-40B4-BE49-F238E27FC236}">
                <a16:creationId xmlns:a16="http://schemas.microsoft.com/office/drawing/2014/main" id="{182A713A-2278-7964-3722-7C8EFD5AB236}"/>
              </a:ext>
            </a:extLst>
          </p:cNvPr>
          <p:cNvSpPr txBox="1"/>
          <p:nvPr/>
        </p:nvSpPr>
        <p:spPr>
          <a:xfrm>
            <a:off x="195643" y="3068117"/>
            <a:ext cx="1316279" cy="307777"/>
          </a:xfrm>
          <a:prstGeom prst="rect">
            <a:avLst/>
          </a:prstGeom>
          <a:noFill/>
        </p:spPr>
        <p:txBody>
          <a:bodyPr wrap="square">
            <a:spAutoFit/>
          </a:bodyPr>
          <a:lstStyle/>
          <a:p>
            <a:r>
              <a:rPr lang="en-IN" b="1" dirty="0">
                <a:solidFill>
                  <a:schemeClr val="accent5">
                    <a:lumMod val="75000"/>
                  </a:schemeClr>
                </a:solidFill>
                <a:latin typeface="Oswald" pitchFamily="2" charset="77"/>
              </a:rPr>
              <a:t>CATEGORIES</a:t>
            </a:r>
            <a:endParaRPr lang="en-US" b="1" dirty="0">
              <a:solidFill>
                <a:schemeClr val="accent5">
                  <a:lumMod val="75000"/>
                </a:schemeClr>
              </a:solidFill>
              <a:latin typeface="Oswald" pitchFamily="2" charset="77"/>
            </a:endParaRPr>
          </a:p>
        </p:txBody>
      </p:sp>
      <p:cxnSp>
        <p:nvCxnSpPr>
          <p:cNvPr id="28" name="Straight Arrow Connector 27">
            <a:extLst>
              <a:ext uri="{FF2B5EF4-FFF2-40B4-BE49-F238E27FC236}">
                <a16:creationId xmlns:a16="http://schemas.microsoft.com/office/drawing/2014/main" id="{52E7C6DF-8703-D6A9-ACE9-44A97F966ADC}"/>
              </a:ext>
            </a:extLst>
          </p:cNvPr>
          <p:cNvCxnSpPr>
            <a:cxnSpLocks/>
          </p:cNvCxnSpPr>
          <p:nvPr/>
        </p:nvCxnSpPr>
        <p:spPr>
          <a:xfrm>
            <a:off x="4141076" y="2533006"/>
            <a:ext cx="0" cy="234972"/>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863CFCEF-31BB-1803-E691-FA2D02B7FC08}"/>
              </a:ext>
            </a:extLst>
          </p:cNvPr>
          <p:cNvSpPr txBox="1"/>
          <p:nvPr/>
        </p:nvSpPr>
        <p:spPr>
          <a:xfrm>
            <a:off x="3941310" y="3078900"/>
            <a:ext cx="492076" cy="230832"/>
          </a:xfrm>
          <a:prstGeom prst="rect">
            <a:avLst/>
          </a:prstGeom>
          <a:noFill/>
        </p:spPr>
        <p:txBody>
          <a:bodyPr wrap="square">
            <a:spAutoFit/>
          </a:bodyPr>
          <a:lstStyle/>
          <a:p>
            <a:r>
              <a:rPr lang="en" sz="900" b="1" dirty="0">
                <a:solidFill>
                  <a:schemeClr val="tx1"/>
                </a:solidFill>
                <a:latin typeface="Oswald" pitchFamily="2" charset="77"/>
              </a:rPr>
              <a:t>Condo</a:t>
            </a:r>
            <a:endParaRPr lang="en-US" sz="900" b="1" dirty="0">
              <a:solidFill>
                <a:schemeClr val="tx1"/>
              </a:solidFill>
              <a:latin typeface="Oswald" pitchFamily="2" charset="77"/>
            </a:endParaRPr>
          </a:p>
        </p:txBody>
      </p:sp>
      <p:sp>
        <p:nvSpPr>
          <p:cNvPr id="33" name="TextBox 32">
            <a:extLst>
              <a:ext uri="{FF2B5EF4-FFF2-40B4-BE49-F238E27FC236}">
                <a16:creationId xmlns:a16="http://schemas.microsoft.com/office/drawing/2014/main" id="{BF1AB591-3F59-0601-0EBC-F6B6FCBD09C8}"/>
              </a:ext>
            </a:extLst>
          </p:cNvPr>
          <p:cNvSpPr txBox="1"/>
          <p:nvPr/>
        </p:nvSpPr>
        <p:spPr>
          <a:xfrm>
            <a:off x="4423238" y="3089952"/>
            <a:ext cx="493915" cy="381719"/>
          </a:xfrm>
          <a:prstGeom prst="rect">
            <a:avLst/>
          </a:prstGeom>
          <a:noFill/>
        </p:spPr>
        <p:txBody>
          <a:bodyPr wrap="square">
            <a:spAutoFit/>
          </a:bodyPr>
          <a:lstStyle/>
          <a:p>
            <a:r>
              <a:rPr lang="en" sz="900" b="1" dirty="0">
                <a:solidFill>
                  <a:schemeClr val="tx1"/>
                </a:solidFill>
                <a:latin typeface="Oswald" pitchFamily="2" charset="77"/>
              </a:rPr>
              <a:t>Single family</a:t>
            </a:r>
            <a:endParaRPr lang="en-US" sz="900" b="1" dirty="0">
              <a:solidFill>
                <a:schemeClr val="tx1"/>
              </a:solidFill>
              <a:latin typeface="Oswald" pitchFamily="2" charset="77"/>
            </a:endParaRPr>
          </a:p>
        </p:txBody>
      </p:sp>
      <p:sp>
        <p:nvSpPr>
          <p:cNvPr id="34" name="TextBox 33">
            <a:extLst>
              <a:ext uri="{FF2B5EF4-FFF2-40B4-BE49-F238E27FC236}">
                <a16:creationId xmlns:a16="http://schemas.microsoft.com/office/drawing/2014/main" id="{C3A0C24A-D64E-9A1C-755C-7C1BD424BEF3}"/>
              </a:ext>
            </a:extLst>
          </p:cNvPr>
          <p:cNvSpPr txBox="1"/>
          <p:nvPr/>
        </p:nvSpPr>
        <p:spPr>
          <a:xfrm>
            <a:off x="5356460" y="3084274"/>
            <a:ext cx="476484" cy="369332"/>
          </a:xfrm>
          <a:prstGeom prst="rect">
            <a:avLst/>
          </a:prstGeom>
          <a:noFill/>
        </p:spPr>
        <p:txBody>
          <a:bodyPr wrap="square">
            <a:spAutoFit/>
          </a:bodyPr>
          <a:lstStyle/>
          <a:p>
            <a:r>
              <a:rPr lang="en" sz="900" b="1" dirty="0">
                <a:solidFill>
                  <a:schemeClr val="tx1"/>
                </a:solidFill>
                <a:latin typeface="Oswald" pitchFamily="2" charset="77"/>
              </a:rPr>
              <a:t>Three</a:t>
            </a:r>
          </a:p>
          <a:p>
            <a:r>
              <a:rPr lang="en" sz="900" b="1" dirty="0">
                <a:solidFill>
                  <a:schemeClr val="tx1"/>
                </a:solidFill>
                <a:latin typeface="Oswald" pitchFamily="2" charset="77"/>
              </a:rPr>
              <a:t>family</a:t>
            </a:r>
            <a:endParaRPr lang="en-US" sz="900" b="1" dirty="0">
              <a:solidFill>
                <a:schemeClr val="tx1"/>
              </a:solidFill>
              <a:latin typeface="Oswald" pitchFamily="2" charset="77"/>
            </a:endParaRPr>
          </a:p>
        </p:txBody>
      </p:sp>
      <p:sp>
        <p:nvSpPr>
          <p:cNvPr id="35" name="TextBox 34">
            <a:extLst>
              <a:ext uri="{FF2B5EF4-FFF2-40B4-BE49-F238E27FC236}">
                <a16:creationId xmlns:a16="http://schemas.microsoft.com/office/drawing/2014/main" id="{DE425828-1BC2-8F22-3556-0AA3DC4EC027}"/>
              </a:ext>
            </a:extLst>
          </p:cNvPr>
          <p:cNvSpPr txBox="1"/>
          <p:nvPr/>
        </p:nvSpPr>
        <p:spPr>
          <a:xfrm>
            <a:off x="4902913" y="3102339"/>
            <a:ext cx="476484" cy="369332"/>
          </a:xfrm>
          <a:prstGeom prst="rect">
            <a:avLst/>
          </a:prstGeom>
          <a:noFill/>
        </p:spPr>
        <p:txBody>
          <a:bodyPr wrap="square">
            <a:spAutoFit/>
          </a:bodyPr>
          <a:lstStyle/>
          <a:p>
            <a:r>
              <a:rPr lang="en" sz="900" b="1" dirty="0">
                <a:solidFill>
                  <a:schemeClr val="tx1"/>
                </a:solidFill>
                <a:latin typeface="Oswald" pitchFamily="2" charset="77"/>
              </a:rPr>
              <a:t>Two</a:t>
            </a:r>
          </a:p>
          <a:p>
            <a:r>
              <a:rPr lang="en" sz="900" b="1" dirty="0">
                <a:solidFill>
                  <a:schemeClr val="tx1"/>
                </a:solidFill>
                <a:latin typeface="Oswald" pitchFamily="2" charset="77"/>
              </a:rPr>
              <a:t>family</a:t>
            </a:r>
            <a:endParaRPr lang="en-US" sz="900" b="1" dirty="0">
              <a:solidFill>
                <a:schemeClr val="tx1"/>
              </a:solidFill>
              <a:latin typeface="Oswald" pitchFamily="2" charset="77"/>
            </a:endParaRPr>
          </a:p>
        </p:txBody>
      </p:sp>
      <p:sp>
        <p:nvSpPr>
          <p:cNvPr id="38" name="TextBox 37">
            <a:extLst>
              <a:ext uri="{FF2B5EF4-FFF2-40B4-BE49-F238E27FC236}">
                <a16:creationId xmlns:a16="http://schemas.microsoft.com/office/drawing/2014/main" id="{7385202F-F2B2-D8F9-18FC-B9AB0AD21882}"/>
              </a:ext>
            </a:extLst>
          </p:cNvPr>
          <p:cNvSpPr txBox="1"/>
          <p:nvPr/>
        </p:nvSpPr>
        <p:spPr>
          <a:xfrm>
            <a:off x="5871514" y="3084274"/>
            <a:ext cx="493905" cy="369332"/>
          </a:xfrm>
          <a:prstGeom prst="rect">
            <a:avLst/>
          </a:prstGeom>
          <a:noFill/>
        </p:spPr>
        <p:txBody>
          <a:bodyPr wrap="square">
            <a:spAutoFit/>
          </a:bodyPr>
          <a:lstStyle/>
          <a:p>
            <a:r>
              <a:rPr lang="en" sz="900" b="1" dirty="0">
                <a:solidFill>
                  <a:schemeClr val="tx1"/>
                </a:solidFill>
                <a:latin typeface="Oswald" pitchFamily="2" charset="77"/>
              </a:rPr>
              <a:t>Four </a:t>
            </a:r>
          </a:p>
          <a:p>
            <a:r>
              <a:rPr lang="en" sz="900" b="1" dirty="0">
                <a:solidFill>
                  <a:schemeClr val="tx1"/>
                </a:solidFill>
                <a:latin typeface="Oswald" pitchFamily="2" charset="77"/>
              </a:rPr>
              <a:t>family</a:t>
            </a:r>
            <a:endParaRPr lang="en-US" sz="900" b="1" dirty="0">
              <a:solidFill>
                <a:schemeClr val="tx1"/>
              </a:solidFill>
              <a:latin typeface="Oswald" pitchFamily="2" charset="77"/>
            </a:endParaRPr>
          </a:p>
        </p:txBody>
      </p:sp>
      <p:cxnSp>
        <p:nvCxnSpPr>
          <p:cNvPr id="40" name="Straight Arrow Connector 39">
            <a:extLst>
              <a:ext uri="{FF2B5EF4-FFF2-40B4-BE49-F238E27FC236}">
                <a16:creationId xmlns:a16="http://schemas.microsoft.com/office/drawing/2014/main" id="{9C07226A-7AE2-2420-EFA0-6580C64F10C2}"/>
              </a:ext>
            </a:extLst>
          </p:cNvPr>
          <p:cNvCxnSpPr>
            <a:cxnSpLocks/>
          </p:cNvCxnSpPr>
          <p:nvPr/>
        </p:nvCxnSpPr>
        <p:spPr>
          <a:xfrm>
            <a:off x="1420712" y="2482726"/>
            <a:ext cx="722986" cy="0"/>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052" name="Picture 28" descr="Buildings Line Icon Design Condominium ...">
            <a:extLst>
              <a:ext uri="{FF2B5EF4-FFF2-40B4-BE49-F238E27FC236}">
                <a16:creationId xmlns:a16="http://schemas.microsoft.com/office/drawing/2014/main" id="{A4098C52-A564-2414-6786-EF6A9452E29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593" t="15890" r="21739" b="15320"/>
          <a:stretch/>
        </p:blipFill>
        <p:spPr bwMode="auto">
          <a:xfrm>
            <a:off x="3992401" y="2793067"/>
            <a:ext cx="323742" cy="320372"/>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uman Male Sign Icon Man Person Stock Vector (Royalty Free) 237612457 |  Shutterstock">
            <a:extLst>
              <a:ext uri="{FF2B5EF4-FFF2-40B4-BE49-F238E27FC236}">
                <a16:creationId xmlns:a16="http://schemas.microsoft.com/office/drawing/2014/main" id="{BC9B0BDA-B42A-2CCE-B180-76A8EBF838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238" t="5780" r="26086" b="29963"/>
          <a:stretch/>
        </p:blipFill>
        <p:spPr bwMode="auto">
          <a:xfrm>
            <a:off x="4554616" y="2817185"/>
            <a:ext cx="162084" cy="240693"/>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Man Sign Vector Art, Icons, and Graphics for Free Download">
            <a:extLst>
              <a:ext uri="{FF2B5EF4-FFF2-40B4-BE49-F238E27FC236}">
                <a16:creationId xmlns:a16="http://schemas.microsoft.com/office/drawing/2014/main" id="{72AE2F85-154D-84ED-02B6-D23206FBB34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844" t="16924" r="16806" b="14461"/>
          <a:stretch/>
        </p:blipFill>
        <p:spPr bwMode="auto">
          <a:xfrm>
            <a:off x="4996001" y="2838886"/>
            <a:ext cx="208369" cy="215481"/>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People Generic Blue icon">
            <a:extLst>
              <a:ext uri="{FF2B5EF4-FFF2-40B4-BE49-F238E27FC236}">
                <a16:creationId xmlns:a16="http://schemas.microsoft.com/office/drawing/2014/main" id="{AD04DB15-9A19-4459-5123-C5DAC995679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27830" y="2831035"/>
            <a:ext cx="244435" cy="24443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6" descr="Man Sign Vector Art, Icons, and Graphics for Free Download">
            <a:extLst>
              <a:ext uri="{FF2B5EF4-FFF2-40B4-BE49-F238E27FC236}">
                <a16:creationId xmlns:a16="http://schemas.microsoft.com/office/drawing/2014/main" id="{7CBAAF3E-9970-E792-3CD0-C8B6EAA1BA5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844" t="16924" r="16806" b="14461"/>
          <a:stretch/>
        </p:blipFill>
        <p:spPr bwMode="auto">
          <a:xfrm>
            <a:off x="5828387" y="2838775"/>
            <a:ext cx="208370" cy="21548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6" descr="Man Sign Vector Art, Icons, and Graphics for Free Download">
            <a:extLst>
              <a:ext uri="{FF2B5EF4-FFF2-40B4-BE49-F238E27FC236}">
                <a16:creationId xmlns:a16="http://schemas.microsoft.com/office/drawing/2014/main" id="{064FEEC1-6930-4A2D-D62E-076773AB8D1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844" t="16924" r="16806" b="14461"/>
          <a:stretch/>
        </p:blipFill>
        <p:spPr bwMode="auto">
          <a:xfrm>
            <a:off x="6078968" y="2895452"/>
            <a:ext cx="153564" cy="158805"/>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9BEC6C0F-FCE5-B854-DCF0-6D4E137871BA}"/>
              </a:ext>
            </a:extLst>
          </p:cNvPr>
          <p:cNvSpPr txBox="1"/>
          <p:nvPr/>
        </p:nvSpPr>
        <p:spPr>
          <a:xfrm>
            <a:off x="4351911" y="2145470"/>
            <a:ext cx="1443054" cy="307777"/>
          </a:xfrm>
          <a:prstGeom prst="rect">
            <a:avLst/>
          </a:prstGeom>
          <a:noFill/>
        </p:spPr>
        <p:txBody>
          <a:bodyPr wrap="square">
            <a:spAutoFit/>
          </a:bodyPr>
          <a:lstStyle/>
          <a:p>
            <a:r>
              <a:rPr lang="en" b="1" dirty="0">
                <a:solidFill>
                  <a:schemeClr val="tx1"/>
                </a:solidFill>
                <a:latin typeface="Oswald" pitchFamily="2" charset="77"/>
              </a:rPr>
              <a:t>Resident Type</a:t>
            </a:r>
            <a:endParaRPr lang="en-US" dirty="0">
              <a:solidFill>
                <a:schemeClr val="tx1"/>
              </a:solidFill>
            </a:endParaRPr>
          </a:p>
        </p:txBody>
      </p:sp>
      <p:cxnSp>
        <p:nvCxnSpPr>
          <p:cNvPr id="1027" name="Straight Connector 1026">
            <a:extLst>
              <a:ext uri="{FF2B5EF4-FFF2-40B4-BE49-F238E27FC236}">
                <a16:creationId xmlns:a16="http://schemas.microsoft.com/office/drawing/2014/main" id="{52D456BB-93F5-502E-D052-993B0CB9F6D2}"/>
              </a:ext>
            </a:extLst>
          </p:cNvPr>
          <p:cNvCxnSpPr>
            <a:cxnSpLocks/>
          </p:cNvCxnSpPr>
          <p:nvPr/>
        </p:nvCxnSpPr>
        <p:spPr>
          <a:xfrm>
            <a:off x="4126521" y="2549047"/>
            <a:ext cx="1952191" cy="476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60C1A252-5411-D5FB-9B46-2C4BFD6BC2E1}"/>
              </a:ext>
            </a:extLst>
          </p:cNvPr>
          <p:cNvCxnSpPr>
            <a:cxnSpLocks/>
          </p:cNvCxnSpPr>
          <p:nvPr/>
        </p:nvCxnSpPr>
        <p:spPr>
          <a:xfrm>
            <a:off x="5073438" y="2424611"/>
            <a:ext cx="0" cy="11623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7" name="Straight Arrow Connector 1036">
            <a:extLst>
              <a:ext uri="{FF2B5EF4-FFF2-40B4-BE49-F238E27FC236}">
                <a16:creationId xmlns:a16="http://schemas.microsoft.com/office/drawing/2014/main" id="{3744FDAB-8BEE-E4B6-42A2-3CA30A673A9F}"/>
              </a:ext>
            </a:extLst>
          </p:cNvPr>
          <p:cNvCxnSpPr>
            <a:cxnSpLocks/>
          </p:cNvCxnSpPr>
          <p:nvPr/>
        </p:nvCxnSpPr>
        <p:spPr>
          <a:xfrm>
            <a:off x="4635658" y="2542912"/>
            <a:ext cx="0" cy="234972"/>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39" name="Straight Arrow Connector 1038">
            <a:extLst>
              <a:ext uri="{FF2B5EF4-FFF2-40B4-BE49-F238E27FC236}">
                <a16:creationId xmlns:a16="http://schemas.microsoft.com/office/drawing/2014/main" id="{F9550166-4128-BD1D-0C06-2D4F97159149}"/>
              </a:ext>
            </a:extLst>
          </p:cNvPr>
          <p:cNvCxnSpPr>
            <a:cxnSpLocks/>
          </p:cNvCxnSpPr>
          <p:nvPr/>
        </p:nvCxnSpPr>
        <p:spPr>
          <a:xfrm>
            <a:off x="5545459" y="2549730"/>
            <a:ext cx="0" cy="234972"/>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41" name="Straight Arrow Connector 1040">
            <a:extLst>
              <a:ext uri="{FF2B5EF4-FFF2-40B4-BE49-F238E27FC236}">
                <a16:creationId xmlns:a16="http://schemas.microsoft.com/office/drawing/2014/main" id="{C99509B7-D667-8A30-F0F0-81C5CA803A8E}"/>
              </a:ext>
            </a:extLst>
          </p:cNvPr>
          <p:cNvCxnSpPr>
            <a:cxnSpLocks/>
          </p:cNvCxnSpPr>
          <p:nvPr/>
        </p:nvCxnSpPr>
        <p:spPr>
          <a:xfrm>
            <a:off x="6080795" y="2540721"/>
            <a:ext cx="0" cy="234972"/>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43" name="Straight Arrow Connector 1042">
            <a:extLst>
              <a:ext uri="{FF2B5EF4-FFF2-40B4-BE49-F238E27FC236}">
                <a16:creationId xmlns:a16="http://schemas.microsoft.com/office/drawing/2014/main" id="{F34D2111-84C0-103E-670D-5414E04AD17E}"/>
              </a:ext>
            </a:extLst>
          </p:cNvPr>
          <p:cNvCxnSpPr>
            <a:cxnSpLocks/>
          </p:cNvCxnSpPr>
          <p:nvPr/>
        </p:nvCxnSpPr>
        <p:spPr>
          <a:xfrm>
            <a:off x="5074262" y="2550909"/>
            <a:ext cx="0" cy="234972"/>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1053" name="Google Shape;8671;p85">
            <a:extLst>
              <a:ext uri="{FF2B5EF4-FFF2-40B4-BE49-F238E27FC236}">
                <a16:creationId xmlns:a16="http://schemas.microsoft.com/office/drawing/2014/main" id="{2B209F16-FEAB-3800-56B6-430898CF4796}"/>
              </a:ext>
            </a:extLst>
          </p:cNvPr>
          <p:cNvGrpSpPr/>
          <p:nvPr/>
        </p:nvGrpSpPr>
        <p:grpSpPr>
          <a:xfrm>
            <a:off x="762548" y="3519550"/>
            <a:ext cx="452167" cy="635894"/>
            <a:chOff x="-3771675" y="3971775"/>
            <a:chExt cx="291300" cy="292024"/>
          </a:xfrm>
          <a:solidFill>
            <a:schemeClr val="accent5">
              <a:lumMod val="75000"/>
            </a:schemeClr>
          </a:solidFill>
        </p:grpSpPr>
        <p:sp>
          <p:nvSpPr>
            <p:cNvPr id="1055" name="Google Shape;8672;p85">
              <a:extLst>
                <a:ext uri="{FF2B5EF4-FFF2-40B4-BE49-F238E27FC236}">
                  <a16:creationId xmlns:a16="http://schemas.microsoft.com/office/drawing/2014/main" id="{D5143B6D-09F1-E8B2-CB59-F335A8685107}"/>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057" name="Google Shape;8673;p85">
              <a:extLst>
                <a:ext uri="{FF2B5EF4-FFF2-40B4-BE49-F238E27FC236}">
                  <a16:creationId xmlns:a16="http://schemas.microsoft.com/office/drawing/2014/main" id="{0519023B-92E7-7845-B939-AC0C997E587F}"/>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059" name="Google Shape;8674;p85">
              <a:extLst>
                <a:ext uri="{FF2B5EF4-FFF2-40B4-BE49-F238E27FC236}">
                  <a16:creationId xmlns:a16="http://schemas.microsoft.com/office/drawing/2014/main" id="{F9EAE39D-6195-8BBA-30AE-8C5BC3913FF1}"/>
                </a:ext>
              </a:extLst>
            </p:cNvPr>
            <p:cNvSpPr/>
            <p:nvPr/>
          </p:nvSpPr>
          <p:spPr>
            <a:xfrm>
              <a:off x="-3669425" y="4074749"/>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061" name="Google Shape;8675;p85">
              <a:extLst>
                <a:ext uri="{FF2B5EF4-FFF2-40B4-BE49-F238E27FC236}">
                  <a16:creationId xmlns:a16="http://schemas.microsoft.com/office/drawing/2014/main" id="{25BFB3BC-1385-B59B-5E39-E9BB684ED5BC}"/>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063" name="Google Shape;8676;p85">
              <a:extLst>
                <a:ext uri="{FF2B5EF4-FFF2-40B4-BE49-F238E27FC236}">
                  <a16:creationId xmlns:a16="http://schemas.microsoft.com/office/drawing/2014/main" id="{87CC711F-467D-BA09-DD3B-ED313CBBE89D}"/>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grpSp>
        <p:nvGrpSpPr>
          <p:cNvPr id="1064" name="Google Shape;8561;p85">
            <a:extLst>
              <a:ext uri="{FF2B5EF4-FFF2-40B4-BE49-F238E27FC236}">
                <a16:creationId xmlns:a16="http://schemas.microsoft.com/office/drawing/2014/main" id="{31D47CEC-29FF-AB82-7C3A-4C906C295728}"/>
              </a:ext>
            </a:extLst>
          </p:cNvPr>
          <p:cNvGrpSpPr/>
          <p:nvPr/>
        </p:nvGrpSpPr>
        <p:grpSpPr>
          <a:xfrm>
            <a:off x="381436" y="3567843"/>
            <a:ext cx="452501" cy="599079"/>
            <a:chOff x="-6329875" y="3992050"/>
            <a:chExt cx="291425" cy="291450"/>
          </a:xfrm>
          <a:solidFill>
            <a:schemeClr val="accent5">
              <a:lumMod val="75000"/>
            </a:schemeClr>
          </a:solidFill>
        </p:grpSpPr>
        <p:sp>
          <p:nvSpPr>
            <p:cNvPr id="1065" name="Google Shape;8562;p85">
              <a:extLst>
                <a:ext uri="{FF2B5EF4-FFF2-40B4-BE49-F238E27FC236}">
                  <a16:creationId xmlns:a16="http://schemas.microsoft.com/office/drawing/2014/main" id="{82C57901-7056-DB60-69ED-340952C35F5E}"/>
                </a:ext>
              </a:extLst>
            </p:cNvPr>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066" name="Google Shape;8563;p85">
              <a:extLst>
                <a:ext uri="{FF2B5EF4-FFF2-40B4-BE49-F238E27FC236}">
                  <a16:creationId xmlns:a16="http://schemas.microsoft.com/office/drawing/2014/main" id="{749708D7-CDF4-98BF-7A25-0F5C7F754741}"/>
                </a:ext>
              </a:extLst>
            </p:cNvPr>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067" name="Google Shape;8564;p85">
              <a:extLst>
                <a:ext uri="{FF2B5EF4-FFF2-40B4-BE49-F238E27FC236}">
                  <a16:creationId xmlns:a16="http://schemas.microsoft.com/office/drawing/2014/main" id="{74F6EC89-ED00-0EF1-DA30-EBA8721B1EB8}"/>
                </a:ext>
              </a:extLst>
            </p:cNvPr>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068" name="Google Shape;8565;p85">
              <a:extLst>
                <a:ext uri="{FF2B5EF4-FFF2-40B4-BE49-F238E27FC236}">
                  <a16:creationId xmlns:a16="http://schemas.microsoft.com/office/drawing/2014/main" id="{472B468F-EBE6-9936-6C4A-49886BA461AF}"/>
                </a:ext>
              </a:extLst>
            </p:cNvPr>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cxnSp>
        <p:nvCxnSpPr>
          <p:cNvPr id="1071" name="Straight Arrow Connector 1070">
            <a:extLst>
              <a:ext uri="{FF2B5EF4-FFF2-40B4-BE49-F238E27FC236}">
                <a16:creationId xmlns:a16="http://schemas.microsoft.com/office/drawing/2014/main" id="{228D4A77-1C46-BE45-0599-90A318BA773E}"/>
              </a:ext>
            </a:extLst>
          </p:cNvPr>
          <p:cNvCxnSpPr>
            <a:cxnSpLocks/>
          </p:cNvCxnSpPr>
          <p:nvPr/>
        </p:nvCxnSpPr>
        <p:spPr>
          <a:xfrm>
            <a:off x="1410569" y="3938922"/>
            <a:ext cx="722986" cy="0"/>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072" name="Picture 8" descr="Calendar Icon PNG Images, Vectors Free ...">
            <a:extLst>
              <a:ext uri="{FF2B5EF4-FFF2-40B4-BE49-F238E27FC236}">
                <a16:creationId xmlns:a16="http://schemas.microsoft.com/office/drawing/2014/main" id="{4A545AA6-2A28-A084-96B3-8A73AEA506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3913" y="3507697"/>
            <a:ext cx="916133" cy="793982"/>
          </a:xfrm>
          <a:prstGeom prst="rect">
            <a:avLst/>
          </a:prstGeom>
          <a:noFill/>
          <a:extLst>
            <a:ext uri="{909E8E84-426E-40DD-AFC4-6F175D3DCCD1}">
              <a14:hiddenFill xmlns:a14="http://schemas.microsoft.com/office/drawing/2010/main">
                <a:solidFill>
                  <a:srgbClr val="FFFFFF"/>
                </a:solidFill>
              </a14:hiddenFill>
            </a:ext>
          </a:extLst>
        </p:spPr>
      </p:pic>
      <p:sp>
        <p:nvSpPr>
          <p:cNvPr id="1073" name="TextBox 1072">
            <a:extLst>
              <a:ext uri="{FF2B5EF4-FFF2-40B4-BE49-F238E27FC236}">
                <a16:creationId xmlns:a16="http://schemas.microsoft.com/office/drawing/2014/main" id="{958B5421-4C62-5BBE-4E32-DF62AA0780BD}"/>
              </a:ext>
            </a:extLst>
          </p:cNvPr>
          <p:cNvSpPr txBox="1"/>
          <p:nvPr/>
        </p:nvSpPr>
        <p:spPr>
          <a:xfrm>
            <a:off x="7982145" y="4373527"/>
            <a:ext cx="539667" cy="307777"/>
          </a:xfrm>
          <a:prstGeom prst="rect">
            <a:avLst/>
          </a:prstGeom>
          <a:noFill/>
        </p:spPr>
        <p:txBody>
          <a:bodyPr wrap="square">
            <a:spAutoFit/>
          </a:bodyPr>
          <a:lstStyle/>
          <a:p>
            <a:r>
              <a:rPr lang="en" b="1" dirty="0">
                <a:solidFill>
                  <a:schemeClr val="tx1"/>
                </a:solidFill>
                <a:latin typeface="Oswald" pitchFamily="2" charset="77"/>
              </a:rPr>
              <a:t>Year</a:t>
            </a:r>
            <a:endParaRPr lang="en-US" b="1" dirty="0">
              <a:solidFill>
                <a:schemeClr val="tx1"/>
              </a:solidFill>
              <a:latin typeface="Oswald" pitchFamily="2" charset="77"/>
            </a:endParaRPr>
          </a:p>
        </p:txBody>
      </p:sp>
      <p:pic>
        <p:nvPicPr>
          <p:cNvPr id="3" name="Picture 4" descr="Eco City Images - Free Download on Freepik">
            <a:extLst>
              <a:ext uri="{FF2B5EF4-FFF2-40B4-BE49-F238E27FC236}">
                <a16:creationId xmlns:a16="http://schemas.microsoft.com/office/drawing/2014/main" id="{7BFEBDD4-04EA-9964-8EBA-9DC3362955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11" t="9333" r="5111" b="8000"/>
          <a:stretch/>
        </p:blipFill>
        <p:spPr bwMode="auto">
          <a:xfrm>
            <a:off x="2672751" y="2509475"/>
            <a:ext cx="752606" cy="692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732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50" name="TextBox 49">
            <a:extLst>
              <a:ext uri="{FF2B5EF4-FFF2-40B4-BE49-F238E27FC236}">
                <a16:creationId xmlns:a16="http://schemas.microsoft.com/office/drawing/2014/main" id="{74E511E8-4B9D-D30A-F0C7-C9F9F8E95273}"/>
              </a:ext>
            </a:extLst>
          </p:cNvPr>
          <p:cNvSpPr txBox="1"/>
          <p:nvPr/>
        </p:nvSpPr>
        <p:spPr>
          <a:xfrm>
            <a:off x="3211166" y="17998"/>
            <a:ext cx="3148154" cy="523220"/>
          </a:xfrm>
          <a:prstGeom prst="rect">
            <a:avLst/>
          </a:prstGeom>
          <a:noFill/>
        </p:spPr>
        <p:txBody>
          <a:bodyPr wrap="square">
            <a:spAutoFit/>
          </a:bodyPr>
          <a:lstStyle/>
          <a:p>
            <a:r>
              <a:rPr lang="en" sz="2800" b="1" u="sng" dirty="0">
                <a:solidFill>
                  <a:schemeClr val="accent5"/>
                </a:solidFill>
                <a:latin typeface="Oswald" pitchFamily="2" charset="77"/>
              </a:rPr>
              <a:t>ECONOMIC DATASET</a:t>
            </a:r>
            <a:endParaRPr lang="en-US" sz="2800" b="1" u="sng" dirty="0">
              <a:solidFill>
                <a:schemeClr val="accent5"/>
              </a:solidFill>
              <a:latin typeface="Oswald" pitchFamily="2" charset="77"/>
            </a:endParaRPr>
          </a:p>
        </p:txBody>
      </p:sp>
      <p:sp>
        <p:nvSpPr>
          <p:cNvPr id="6" name="TextBox 5">
            <a:extLst>
              <a:ext uri="{FF2B5EF4-FFF2-40B4-BE49-F238E27FC236}">
                <a16:creationId xmlns:a16="http://schemas.microsoft.com/office/drawing/2014/main" id="{FD6E4BFC-8FC3-B484-EAD8-05F225753C13}"/>
              </a:ext>
            </a:extLst>
          </p:cNvPr>
          <p:cNvSpPr txBox="1"/>
          <p:nvPr/>
        </p:nvSpPr>
        <p:spPr>
          <a:xfrm>
            <a:off x="2260062" y="4377488"/>
            <a:ext cx="1453652" cy="523220"/>
          </a:xfrm>
          <a:prstGeom prst="rect">
            <a:avLst/>
          </a:prstGeom>
          <a:noFill/>
        </p:spPr>
        <p:txBody>
          <a:bodyPr wrap="square">
            <a:spAutoFit/>
          </a:bodyPr>
          <a:lstStyle/>
          <a:p>
            <a:pPr algn="ctr"/>
            <a:r>
              <a:rPr lang="en" b="1" dirty="0">
                <a:solidFill>
                  <a:schemeClr val="tx1"/>
                </a:solidFill>
                <a:latin typeface="Oswald" pitchFamily="2" charset="77"/>
              </a:rPr>
              <a:t>Unemployment Rates</a:t>
            </a:r>
            <a:endParaRPr lang="en-US" b="1" dirty="0">
              <a:solidFill>
                <a:schemeClr val="tx1"/>
              </a:solidFill>
              <a:latin typeface="Oswald" pitchFamily="2" charset="77"/>
            </a:endParaRPr>
          </a:p>
        </p:txBody>
      </p:sp>
      <p:sp>
        <p:nvSpPr>
          <p:cNvPr id="7" name="TextBox 6">
            <a:extLst>
              <a:ext uri="{FF2B5EF4-FFF2-40B4-BE49-F238E27FC236}">
                <a16:creationId xmlns:a16="http://schemas.microsoft.com/office/drawing/2014/main" id="{736EA2C2-A755-814B-2581-26D29E5A54E0}"/>
              </a:ext>
            </a:extLst>
          </p:cNvPr>
          <p:cNvSpPr txBox="1"/>
          <p:nvPr/>
        </p:nvSpPr>
        <p:spPr>
          <a:xfrm>
            <a:off x="3840102" y="4377488"/>
            <a:ext cx="1570516" cy="523220"/>
          </a:xfrm>
          <a:prstGeom prst="rect">
            <a:avLst/>
          </a:prstGeom>
          <a:noFill/>
        </p:spPr>
        <p:txBody>
          <a:bodyPr wrap="square">
            <a:spAutoFit/>
          </a:bodyPr>
          <a:lstStyle/>
          <a:p>
            <a:pPr algn="ctr"/>
            <a:r>
              <a:rPr lang="en" b="1" dirty="0">
                <a:solidFill>
                  <a:schemeClr val="tx1"/>
                </a:solidFill>
                <a:latin typeface="Oswald" pitchFamily="2" charset="77"/>
              </a:rPr>
              <a:t>Employment </a:t>
            </a:r>
          </a:p>
          <a:p>
            <a:pPr algn="ctr"/>
            <a:r>
              <a:rPr lang="en" b="1" dirty="0">
                <a:solidFill>
                  <a:schemeClr val="tx1"/>
                </a:solidFill>
                <a:latin typeface="Oswald" pitchFamily="2" charset="77"/>
              </a:rPr>
              <a:t>Count</a:t>
            </a:r>
            <a:endParaRPr lang="en-US" b="1" dirty="0">
              <a:solidFill>
                <a:schemeClr val="tx1"/>
              </a:solidFill>
              <a:latin typeface="Oswald" pitchFamily="2" charset="77"/>
            </a:endParaRPr>
          </a:p>
        </p:txBody>
      </p:sp>
      <p:sp>
        <p:nvSpPr>
          <p:cNvPr id="8" name="TextBox 7">
            <a:extLst>
              <a:ext uri="{FF2B5EF4-FFF2-40B4-BE49-F238E27FC236}">
                <a16:creationId xmlns:a16="http://schemas.microsoft.com/office/drawing/2014/main" id="{2B80A4A4-D2AF-6004-065F-27F9AB867539}"/>
              </a:ext>
            </a:extLst>
          </p:cNvPr>
          <p:cNvSpPr txBox="1"/>
          <p:nvPr/>
        </p:nvSpPr>
        <p:spPr>
          <a:xfrm>
            <a:off x="5494663" y="4365232"/>
            <a:ext cx="1381219" cy="523220"/>
          </a:xfrm>
          <a:prstGeom prst="rect">
            <a:avLst/>
          </a:prstGeom>
          <a:noFill/>
        </p:spPr>
        <p:txBody>
          <a:bodyPr wrap="square">
            <a:spAutoFit/>
          </a:bodyPr>
          <a:lstStyle/>
          <a:p>
            <a:pPr algn="ctr"/>
            <a:r>
              <a:rPr lang="en" b="1" dirty="0">
                <a:solidFill>
                  <a:schemeClr val="tx1"/>
                </a:solidFill>
                <a:latin typeface="Oswald" pitchFamily="2" charset="77"/>
              </a:rPr>
              <a:t>Employee</a:t>
            </a:r>
          </a:p>
          <a:p>
            <a:pPr algn="ctr"/>
            <a:r>
              <a:rPr lang="en" b="1" dirty="0">
                <a:solidFill>
                  <a:schemeClr val="tx1"/>
                </a:solidFill>
                <a:latin typeface="Oswald" pitchFamily="2" charset="77"/>
              </a:rPr>
              <a:t> Wages</a:t>
            </a:r>
            <a:endParaRPr lang="en-US" b="1" dirty="0">
              <a:solidFill>
                <a:schemeClr val="tx1"/>
              </a:solidFill>
              <a:latin typeface="Oswald" pitchFamily="2" charset="77"/>
            </a:endParaRPr>
          </a:p>
        </p:txBody>
      </p:sp>
      <p:sp>
        <p:nvSpPr>
          <p:cNvPr id="9" name="TextBox 8">
            <a:extLst>
              <a:ext uri="{FF2B5EF4-FFF2-40B4-BE49-F238E27FC236}">
                <a16:creationId xmlns:a16="http://schemas.microsoft.com/office/drawing/2014/main" id="{80F1383B-9BA4-C5F2-DC55-26B4D9A10D94}"/>
              </a:ext>
            </a:extLst>
          </p:cNvPr>
          <p:cNvSpPr txBox="1"/>
          <p:nvPr/>
        </p:nvSpPr>
        <p:spPr>
          <a:xfrm flipH="1">
            <a:off x="2871085" y="2835235"/>
            <a:ext cx="623439" cy="307777"/>
          </a:xfrm>
          <a:prstGeom prst="rect">
            <a:avLst/>
          </a:prstGeom>
          <a:noFill/>
        </p:spPr>
        <p:txBody>
          <a:bodyPr wrap="square">
            <a:spAutoFit/>
          </a:bodyPr>
          <a:lstStyle/>
          <a:p>
            <a:r>
              <a:rPr lang="en" b="1" dirty="0">
                <a:solidFill>
                  <a:schemeClr val="tx1"/>
                </a:solidFill>
                <a:latin typeface="Oswald" pitchFamily="2" charset="77"/>
              </a:rPr>
              <a:t>Towns</a:t>
            </a:r>
          </a:p>
        </p:txBody>
      </p:sp>
      <p:sp>
        <p:nvSpPr>
          <p:cNvPr id="10" name="TextBox 9">
            <a:extLst>
              <a:ext uri="{FF2B5EF4-FFF2-40B4-BE49-F238E27FC236}">
                <a16:creationId xmlns:a16="http://schemas.microsoft.com/office/drawing/2014/main" id="{6CDF5296-852C-CA2B-302A-62D134F2895A}"/>
              </a:ext>
            </a:extLst>
          </p:cNvPr>
          <p:cNvSpPr txBox="1"/>
          <p:nvPr/>
        </p:nvSpPr>
        <p:spPr>
          <a:xfrm flipH="1">
            <a:off x="7408371" y="4363725"/>
            <a:ext cx="1381218" cy="523220"/>
          </a:xfrm>
          <a:prstGeom prst="rect">
            <a:avLst/>
          </a:prstGeom>
          <a:noFill/>
        </p:spPr>
        <p:txBody>
          <a:bodyPr wrap="square">
            <a:spAutoFit/>
          </a:bodyPr>
          <a:lstStyle/>
          <a:p>
            <a:pPr algn="ctr"/>
            <a:r>
              <a:rPr lang="en" b="1" dirty="0">
                <a:solidFill>
                  <a:schemeClr val="tx1"/>
                </a:solidFill>
                <a:latin typeface="Oswald" pitchFamily="2" charset="77"/>
              </a:rPr>
              <a:t>Business Establishments</a:t>
            </a:r>
            <a:endParaRPr lang="en-US" b="1" dirty="0">
              <a:solidFill>
                <a:schemeClr val="tx1"/>
              </a:solidFill>
              <a:latin typeface="Oswald" pitchFamily="2" charset="77"/>
            </a:endParaRPr>
          </a:p>
        </p:txBody>
      </p:sp>
      <p:grpSp>
        <p:nvGrpSpPr>
          <p:cNvPr id="12" name="Google Shape;6716;p81">
            <a:extLst>
              <a:ext uri="{FF2B5EF4-FFF2-40B4-BE49-F238E27FC236}">
                <a16:creationId xmlns:a16="http://schemas.microsoft.com/office/drawing/2014/main" id="{562E93B6-0504-CA88-4877-F0EB23908E5F}"/>
              </a:ext>
            </a:extLst>
          </p:cNvPr>
          <p:cNvGrpSpPr/>
          <p:nvPr/>
        </p:nvGrpSpPr>
        <p:grpSpPr>
          <a:xfrm>
            <a:off x="381131" y="693999"/>
            <a:ext cx="861004" cy="848004"/>
            <a:chOff x="946175" y="3253275"/>
            <a:chExt cx="298550" cy="296150"/>
          </a:xfrm>
          <a:solidFill>
            <a:schemeClr val="accent5">
              <a:lumMod val="75000"/>
            </a:schemeClr>
          </a:solidFill>
        </p:grpSpPr>
        <p:sp>
          <p:nvSpPr>
            <p:cNvPr id="13" name="Google Shape;6717;p81">
              <a:extLst>
                <a:ext uri="{FF2B5EF4-FFF2-40B4-BE49-F238E27FC236}">
                  <a16:creationId xmlns:a16="http://schemas.microsoft.com/office/drawing/2014/main" id="{0C863CED-035A-0520-BA97-26E203155E86}"/>
                </a:ext>
              </a:extLst>
            </p:cNvPr>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4" name="Google Shape;6718;p81">
              <a:extLst>
                <a:ext uri="{FF2B5EF4-FFF2-40B4-BE49-F238E27FC236}">
                  <a16:creationId xmlns:a16="http://schemas.microsoft.com/office/drawing/2014/main" id="{A1CA3066-B628-B5FB-90E5-8762990FA58B}"/>
                </a:ext>
              </a:extLst>
            </p:cNvPr>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5" name="Google Shape;6719;p81">
              <a:extLst>
                <a:ext uri="{FF2B5EF4-FFF2-40B4-BE49-F238E27FC236}">
                  <a16:creationId xmlns:a16="http://schemas.microsoft.com/office/drawing/2014/main" id="{BE8308FD-0E54-0A51-203C-823A6CEBC973}"/>
                </a:ext>
              </a:extLst>
            </p:cNvPr>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6" name="Google Shape;6720;p81">
              <a:extLst>
                <a:ext uri="{FF2B5EF4-FFF2-40B4-BE49-F238E27FC236}">
                  <a16:creationId xmlns:a16="http://schemas.microsoft.com/office/drawing/2014/main" id="{1D371D8E-81E4-1354-749E-554A0A8AFA82}"/>
                </a:ext>
              </a:extLst>
            </p:cNvPr>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7" name="Google Shape;6721;p81">
              <a:extLst>
                <a:ext uri="{FF2B5EF4-FFF2-40B4-BE49-F238E27FC236}">
                  <a16:creationId xmlns:a16="http://schemas.microsoft.com/office/drawing/2014/main" id="{A7BF0799-5A6B-6512-DE3A-9C590FB8D5A1}"/>
                </a:ext>
              </a:extLst>
            </p:cNvPr>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grpSp>
        <p:nvGrpSpPr>
          <p:cNvPr id="18" name="Google Shape;7852;p83">
            <a:extLst>
              <a:ext uri="{FF2B5EF4-FFF2-40B4-BE49-F238E27FC236}">
                <a16:creationId xmlns:a16="http://schemas.microsoft.com/office/drawing/2014/main" id="{87711D9C-4185-9E26-F5A7-E2AA2FE3F815}"/>
              </a:ext>
            </a:extLst>
          </p:cNvPr>
          <p:cNvGrpSpPr/>
          <p:nvPr/>
        </p:nvGrpSpPr>
        <p:grpSpPr>
          <a:xfrm>
            <a:off x="415345" y="2060154"/>
            <a:ext cx="761423" cy="786586"/>
            <a:chOff x="-49027775" y="3183175"/>
            <a:chExt cx="299325" cy="299325"/>
          </a:xfrm>
          <a:solidFill>
            <a:schemeClr val="accent5">
              <a:lumMod val="75000"/>
            </a:schemeClr>
          </a:solidFill>
        </p:grpSpPr>
        <p:sp>
          <p:nvSpPr>
            <p:cNvPr id="19" name="Google Shape;7853;p83">
              <a:extLst>
                <a:ext uri="{FF2B5EF4-FFF2-40B4-BE49-F238E27FC236}">
                  <a16:creationId xmlns:a16="http://schemas.microsoft.com/office/drawing/2014/main" id="{EAD2B77E-DB77-42F7-4496-068639B31644}"/>
                </a:ext>
              </a:extLst>
            </p:cNvPr>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0" name="Google Shape;7854;p83">
              <a:extLst>
                <a:ext uri="{FF2B5EF4-FFF2-40B4-BE49-F238E27FC236}">
                  <a16:creationId xmlns:a16="http://schemas.microsoft.com/office/drawing/2014/main" id="{6C4D7EE9-88CA-B1FA-B5FC-B2942E809F89}"/>
                </a:ext>
              </a:extLst>
            </p:cNvPr>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1" name="Google Shape;7855;p83">
              <a:extLst>
                <a:ext uri="{FF2B5EF4-FFF2-40B4-BE49-F238E27FC236}">
                  <a16:creationId xmlns:a16="http://schemas.microsoft.com/office/drawing/2014/main" id="{3C8DA8C5-906D-185A-AD31-C689925EE505}"/>
                </a:ext>
              </a:extLst>
            </p:cNvPr>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2" name="Google Shape;7856;p83">
              <a:extLst>
                <a:ext uri="{FF2B5EF4-FFF2-40B4-BE49-F238E27FC236}">
                  <a16:creationId xmlns:a16="http://schemas.microsoft.com/office/drawing/2014/main" id="{C6814BBC-643D-5F1F-FE25-1F018589BD8C}"/>
                </a:ext>
              </a:extLst>
            </p:cNvPr>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cxnSp>
        <p:nvCxnSpPr>
          <p:cNvPr id="23" name="Straight Arrow Connector 22">
            <a:extLst>
              <a:ext uri="{FF2B5EF4-FFF2-40B4-BE49-F238E27FC236}">
                <a16:creationId xmlns:a16="http://schemas.microsoft.com/office/drawing/2014/main" id="{FC627714-6259-BF5E-4E46-AFBECB7B135C}"/>
              </a:ext>
            </a:extLst>
          </p:cNvPr>
          <p:cNvCxnSpPr/>
          <p:nvPr/>
        </p:nvCxnSpPr>
        <p:spPr>
          <a:xfrm>
            <a:off x="1367719" y="1156137"/>
            <a:ext cx="726621" cy="0"/>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E707CC3-4F12-D494-0D58-D2AEB7D983D9}"/>
              </a:ext>
            </a:extLst>
          </p:cNvPr>
          <p:cNvSpPr txBox="1"/>
          <p:nvPr/>
        </p:nvSpPr>
        <p:spPr>
          <a:xfrm>
            <a:off x="294443" y="1575972"/>
            <a:ext cx="1002167" cy="307777"/>
          </a:xfrm>
          <a:prstGeom prst="rect">
            <a:avLst/>
          </a:prstGeom>
          <a:noFill/>
        </p:spPr>
        <p:txBody>
          <a:bodyPr wrap="square" rtlCol="0">
            <a:spAutoFit/>
          </a:bodyPr>
          <a:lstStyle/>
          <a:p>
            <a:r>
              <a:rPr lang="en-IN" b="1" dirty="0">
                <a:solidFill>
                  <a:schemeClr val="accent5">
                    <a:lumMod val="75000"/>
                  </a:schemeClr>
                </a:solidFill>
                <a:latin typeface="Oswald" pitchFamily="2" charset="77"/>
              </a:rPr>
              <a:t>CONTENT</a:t>
            </a:r>
            <a:endParaRPr lang="en-US" b="1" dirty="0">
              <a:solidFill>
                <a:schemeClr val="accent5">
                  <a:lumMod val="75000"/>
                </a:schemeClr>
              </a:solidFill>
              <a:latin typeface="Oswald" pitchFamily="2" charset="77"/>
            </a:endParaRPr>
          </a:p>
        </p:txBody>
      </p:sp>
      <p:sp>
        <p:nvSpPr>
          <p:cNvPr id="26" name="TextBox 25">
            <a:extLst>
              <a:ext uri="{FF2B5EF4-FFF2-40B4-BE49-F238E27FC236}">
                <a16:creationId xmlns:a16="http://schemas.microsoft.com/office/drawing/2014/main" id="{182A713A-2278-7964-3722-7C8EFD5AB236}"/>
              </a:ext>
            </a:extLst>
          </p:cNvPr>
          <p:cNvSpPr txBox="1"/>
          <p:nvPr/>
        </p:nvSpPr>
        <p:spPr>
          <a:xfrm>
            <a:off x="195322" y="3000629"/>
            <a:ext cx="1316279" cy="307777"/>
          </a:xfrm>
          <a:prstGeom prst="rect">
            <a:avLst/>
          </a:prstGeom>
          <a:noFill/>
        </p:spPr>
        <p:txBody>
          <a:bodyPr wrap="square">
            <a:spAutoFit/>
          </a:bodyPr>
          <a:lstStyle/>
          <a:p>
            <a:r>
              <a:rPr lang="en-IN" b="1" dirty="0">
                <a:solidFill>
                  <a:schemeClr val="accent5">
                    <a:lumMod val="75000"/>
                  </a:schemeClr>
                </a:solidFill>
                <a:latin typeface="Oswald" pitchFamily="2" charset="77"/>
              </a:rPr>
              <a:t>CATEGORIES</a:t>
            </a:r>
            <a:endParaRPr lang="en-US" b="1" dirty="0">
              <a:solidFill>
                <a:schemeClr val="accent5">
                  <a:lumMod val="75000"/>
                </a:schemeClr>
              </a:solidFill>
              <a:latin typeface="Oswald" pitchFamily="2" charset="77"/>
            </a:endParaRPr>
          </a:p>
        </p:txBody>
      </p:sp>
      <p:cxnSp>
        <p:nvCxnSpPr>
          <p:cNvPr id="40" name="Straight Arrow Connector 39">
            <a:extLst>
              <a:ext uri="{FF2B5EF4-FFF2-40B4-BE49-F238E27FC236}">
                <a16:creationId xmlns:a16="http://schemas.microsoft.com/office/drawing/2014/main" id="{9C07226A-7AE2-2420-EFA0-6580C64F10C2}"/>
              </a:ext>
            </a:extLst>
          </p:cNvPr>
          <p:cNvCxnSpPr>
            <a:cxnSpLocks/>
          </p:cNvCxnSpPr>
          <p:nvPr/>
        </p:nvCxnSpPr>
        <p:spPr>
          <a:xfrm>
            <a:off x="1387796" y="2526731"/>
            <a:ext cx="722986" cy="0"/>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4" descr="Eco City Images - Free Download on Freepik">
            <a:extLst>
              <a:ext uri="{FF2B5EF4-FFF2-40B4-BE49-F238E27FC236}">
                <a16:creationId xmlns:a16="http://schemas.microsoft.com/office/drawing/2014/main" id="{7BFEBDD4-04EA-9964-8EBA-9DC3362955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11" t="9333" r="5111" b="8000"/>
          <a:stretch/>
        </p:blipFill>
        <p:spPr bwMode="auto">
          <a:xfrm>
            <a:off x="2718162" y="2030879"/>
            <a:ext cx="843821" cy="77698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DD8F71F-D95C-7D7D-467B-3F52726DBF15}"/>
              </a:ext>
            </a:extLst>
          </p:cNvPr>
          <p:cNvSpPr txBox="1"/>
          <p:nvPr/>
        </p:nvSpPr>
        <p:spPr>
          <a:xfrm>
            <a:off x="2555239" y="1559807"/>
            <a:ext cx="1977021" cy="307777"/>
          </a:xfrm>
          <a:prstGeom prst="rect">
            <a:avLst/>
          </a:prstGeom>
          <a:noFill/>
        </p:spPr>
        <p:txBody>
          <a:bodyPr wrap="square" rtlCol="0">
            <a:spAutoFit/>
          </a:bodyPr>
          <a:lstStyle/>
          <a:p>
            <a:r>
              <a:rPr lang="en-IN" b="1" dirty="0">
                <a:solidFill>
                  <a:schemeClr val="tx1"/>
                </a:solidFill>
                <a:latin typeface="Oswald" pitchFamily="2" charset="77"/>
              </a:rPr>
              <a:t>ECONOMIC FACTORS</a:t>
            </a:r>
            <a:endParaRPr lang="en-US" b="1" dirty="0">
              <a:solidFill>
                <a:schemeClr val="tx1"/>
              </a:solidFill>
              <a:latin typeface="Oswald" pitchFamily="2" charset="77"/>
            </a:endParaRPr>
          </a:p>
        </p:txBody>
      </p:sp>
      <p:pic>
        <p:nvPicPr>
          <p:cNvPr id="27" name="Picture 8" descr="Calendar Icon PNG Images, Vectors Free ...">
            <a:extLst>
              <a:ext uri="{FF2B5EF4-FFF2-40B4-BE49-F238E27FC236}">
                <a16:creationId xmlns:a16="http://schemas.microsoft.com/office/drawing/2014/main" id="{D0FC0C37-FCC5-6F52-86B9-7EEF213F7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3192" y="1925684"/>
            <a:ext cx="1122395" cy="97274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C9C9C63-BF8D-EE3D-C246-C94AF2585149}"/>
              </a:ext>
            </a:extLst>
          </p:cNvPr>
          <p:cNvSpPr txBox="1"/>
          <p:nvPr/>
        </p:nvSpPr>
        <p:spPr>
          <a:xfrm>
            <a:off x="4630085" y="2835235"/>
            <a:ext cx="594089" cy="307777"/>
          </a:xfrm>
          <a:prstGeom prst="rect">
            <a:avLst/>
          </a:prstGeom>
          <a:noFill/>
        </p:spPr>
        <p:txBody>
          <a:bodyPr wrap="square">
            <a:spAutoFit/>
          </a:bodyPr>
          <a:lstStyle/>
          <a:p>
            <a:r>
              <a:rPr lang="en" b="1" dirty="0">
                <a:solidFill>
                  <a:schemeClr val="tx1"/>
                </a:solidFill>
                <a:latin typeface="Oswald" pitchFamily="2" charset="77"/>
              </a:rPr>
              <a:t>Year</a:t>
            </a:r>
            <a:endParaRPr lang="en-US" b="1" dirty="0">
              <a:solidFill>
                <a:schemeClr val="tx1"/>
              </a:solidFill>
              <a:latin typeface="Oswald" pitchFamily="2" charset="77"/>
            </a:endParaRPr>
          </a:p>
        </p:txBody>
      </p:sp>
      <p:pic>
        <p:nvPicPr>
          <p:cNvPr id="7170" name="Picture 2" descr="Unemployment rate vector illustration ...">
            <a:extLst>
              <a:ext uri="{FF2B5EF4-FFF2-40B4-BE49-F238E27FC236}">
                <a16:creationId xmlns:a16="http://schemas.microsoft.com/office/drawing/2014/main" id="{9FD8B0B0-D7E8-914C-E914-22033D0D2B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9743" y="3459063"/>
            <a:ext cx="1321917" cy="92731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Kazakhstan's Labor Force Growth Doubled in 2021 - The Astana Times">
            <a:extLst>
              <a:ext uri="{FF2B5EF4-FFF2-40B4-BE49-F238E27FC236}">
                <a16:creationId xmlns:a16="http://schemas.microsoft.com/office/drawing/2014/main" id="{20EAC671-ED29-2B48-95FB-4357FC64A5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3089" y="3488637"/>
            <a:ext cx="1318154" cy="91633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Premium Vector | Salary payment the head pays the employee wages">
            <a:extLst>
              <a:ext uri="{FF2B5EF4-FFF2-40B4-BE49-F238E27FC236}">
                <a16:creationId xmlns:a16="http://schemas.microsoft.com/office/drawing/2014/main" id="{4AF37C7A-6786-167D-83E9-F6D359CC3C4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219" b="15782"/>
          <a:stretch/>
        </p:blipFill>
        <p:spPr bwMode="auto">
          <a:xfrm>
            <a:off x="5461192" y="3494327"/>
            <a:ext cx="1318154" cy="85678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Try Trying Stock Vector Illustration and Royalty Free Try Trying Clipart">
            <a:extLst>
              <a:ext uri="{FF2B5EF4-FFF2-40B4-BE49-F238E27FC236}">
                <a16:creationId xmlns:a16="http://schemas.microsoft.com/office/drawing/2014/main" id="{436F20EC-B020-9BF3-7A2C-6D2C2722B6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5831" y="3309289"/>
            <a:ext cx="1673758" cy="111583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Economic factors Vectors &amp; Illustrations for Free Download | Freepik">
            <a:extLst>
              <a:ext uri="{FF2B5EF4-FFF2-40B4-BE49-F238E27FC236}">
                <a16:creationId xmlns:a16="http://schemas.microsoft.com/office/drawing/2014/main" id="{EDCA35DD-5B21-4BB7-A708-5114D34AD1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72517" y="677606"/>
            <a:ext cx="1289963" cy="85926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8671;p85">
            <a:extLst>
              <a:ext uri="{FF2B5EF4-FFF2-40B4-BE49-F238E27FC236}">
                <a16:creationId xmlns:a16="http://schemas.microsoft.com/office/drawing/2014/main" id="{06B8AADD-73DB-46CF-1AC7-EC8C9A9FD17D}"/>
              </a:ext>
            </a:extLst>
          </p:cNvPr>
          <p:cNvGrpSpPr/>
          <p:nvPr/>
        </p:nvGrpSpPr>
        <p:grpSpPr>
          <a:xfrm>
            <a:off x="762548" y="3739006"/>
            <a:ext cx="452167" cy="635894"/>
            <a:chOff x="-3771675" y="3971775"/>
            <a:chExt cx="291300" cy="292024"/>
          </a:xfrm>
          <a:solidFill>
            <a:schemeClr val="accent5">
              <a:lumMod val="75000"/>
            </a:schemeClr>
          </a:solidFill>
        </p:grpSpPr>
        <p:sp>
          <p:nvSpPr>
            <p:cNvPr id="5" name="Google Shape;8672;p85">
              <a:extLst>
                <a:ext uri="{FF2B5EF4-FFF2-40B4-BE49-F238E27FC236}">
                  <a16:creationId xmlns:a16="http://schemas.microsoft.com/office/drawing/2014/main" id="{859FBE6E-D8CD-7FAE-BC45-7E9A8C995D19}"/>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1" name="Google Shape;8673;p85">
              <a:extLst>
                <a:ext uri="{FF2B5EF4-FFF2-40B4-BE49-F238E27FC236}">
                  <a16:creationId xmlns:a16="http://schemas.microsoft.com/office/drawing/2014/main" id="{B2BA8ADD-1B59-1B0B-A5C9-4B1B1BD81073}"/>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8" name="Google Shape;8674;p85">
              <a:extLst>
                <a:ext uri="{FF2B5EF4-FFF2-40B4-BE49-F238E27FC236}">
                  <a16:creationId xmlns:a16="http://schemas.microsoft.com/office/drawing/2014/main" id="{A6A883E3-4849-8A43-AF16-30D9B7AB6D2A}"/>
                </a:ext>
              </a:extLst>
            </p:cNvPr>
            <p:cNvSpPr/>
            <p:nvPr/>
          </p:nvSpPr>
          <p:spPr>
            <a:xfrm>
              <a:off x="-3669425" y="4074749"/>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30" name="Google Shape;8675;p85">
              <a:extLst>
                <a:ext uri="{FF2B5EF4-FFF2-40B4-BE49-F238E27FC236}">
                  <a16:creationId xmlns:a16="http://schemas.microsoft.com/office/drawing/2014/main" id="{31A1983F-ABA2-1BED-08E2-48BCDAE87235}"/>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31" name="Google Shape;8676;p85">
              <a:extLst>
                <a:ext uri="{FF2B5EF4-FFF2-40B4-BE49-F238E27FC236}">
                  <a16:creationId xmlns:a16="http://schemas.microsoft.com/office/drawing/2014/main" id="{D526E9C3-F0E7-6C42-2D2B-5B528B9357E8}"/>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grpSp>
        <p:nvGrpSpPr>
          <p:cNvPr id="32" name="Google Shape;8561;p85">
            <a:extLst>
              <a:ext uri="{FF2B5EF4-FFF2-40B4-BE49-F238E27FC236}">
                <a16:creationId xmlns:a16="http://schemas.microsoft.com/office/drawing/2014/main" id="{81B7F101-B525-1C79-6D3A-FDB4F3ABECF4}"/>
              </a:ext>
            </a:extLst>
          </p:cNvPr>
          <p:cNvGrpSpPr/>
          <p:nvPr/>
        </p:nvGrpSpPr>
        <p:grpSpPr>
          <a:xfrm>
            <a:off x="381436" y="3787299"/>
            <a:ext cx="452501" cy="599079"/>
            <a:chOff x="-6329875" y="3992050"/>
            <a:chExt cx="291425" cy="291450"/>
          </a:xfrm>
          <a:solidFill>
            <a:schemeClr val="accent5">
              <a:lumMod val="75000"/>
            </a:schemeClr>
          </a:solidFill>
        </p:grpSpPr>
        <p:sp>
          <p:nvSpPr>
            <p:cNvPr id="33" name="Google Shape;8562;p85">
              <a:extLst>
                <a:ext uri="{FF2B5EF4-FFF2-40B4-BE49-F238E27FC236}">
                  <a16:creationId xmlns:a16="http://schemas.microsoft.com/office/drawing/2014/main" id="{514B5FED-3895-A319-9AA2-84A661A2F6D6}"/>
                </a:ext>
              </a:extLst>
            </p:cNvPr>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34" name="Google Shape;8563;p85">
              <a:extLst>
                <a:ext uri="{FF2B5EF4-FFF2-40B4-BE49-F238E27FC236}">
                  <a16:creationId xmlns:a16="http://schemas.microsoft.com/office/drawing/2014/main" id="{263022A7-EFD5-001F-C45F-7EDACF53F15C}"/>
                </a:ext>
              </a:extLst>
            </p:cNvPr>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35" name="Google Shape;8564;p85">
              <a:extLst>
                <a:ext uri="{FF2B5EF4-FFF2-40B4-BE49-F238E27FC236}">
                  <a16:creationId xmlns:a16="http://schemas.microsoft.com/office/drawing/2014/main" id="{5EF97C06-7EC0-7732-C665-8B08377A3579}"/>
                </a:ext>
              </a:extLst>
            </p:cNvPr>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36" name="Google Shape;8565;p85">
              <a:extLst>
                <a:ext uri="{FF2B5EF4-FFF2-40B4-BE49-F238E27FC236}">
                  <a16:creationId xmlns:a16="http://schemas.microsoft.com/office/drawing/2014/main" id="{9E2C74BA-3647-7C02-FE3F-A6188D11431C}"/>
                </a:ext>
              </a:extLst>
            </p:cNvPr>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cxnSp>
        <p:nvCxnSpPr>
          <p:cNvPr id="1071" name="Straight Arrow Connector 1070">
            <a:extLst>
              <a:ext uri="{FF2B5EF4-FFF2-40B4-BE49-F238E27FC236}">
                <a16:creationId xmlns:a16="http://schemas.microsoft.com/office/drawing/2014/main" id="{228D4A77-1C46-BE45-0599-90A318BA773E}"/>
              </a:ext>
            </a:extLst>
          </p:cNvPr>
          <p:cNvCxnSpPr>
            <a:cxnSpLocks/>
          </p:cNvCxnSpPr>
          <p:nvPr/>
        </p:nvCxnSpPr>
        <p:spPr>
          <a:xfrm>
            <a:off x="1407141" y="4038676"/>
            <a:ext cx="722986" cy="0"/>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46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6" name="TextBox 5">
            <a:extLst>
              <a:ext uri="{FF2B5EF4-FFF2-40B4-BE49-F238E27FC236}">
                <a16:creationId xmlns:a16="http://schemas.microsoft.com/office/drawing/2014/main" id="{FD6E4BFC-8FC3-B484-EAD8-05F225753C13}"/>
              </a:ext>
            </a:extLst>
          </p:cNvPr>
          <p:cNvSpPr txBox="1"/>
          <p:nvPr/>
        </p:nvSpPr>
        <p:spPr>
          <a:xfrm>
            <a:off x="2094809" y="4664154"/>
            <a:ext cx="1453652" cy="307777"/>
          </a:xfrm>
          <a:prstGeom prst="rect">
            <a:avLst/>
          </a:prstGeom>
          <a:noFill/>
        </p:spPr>
        <p:txBody>
          <a:bodyPr wrap="square">
            <a:spAutoFit/>
          </a:bodyPr>
          <a:lstStyle/>
          <a:p>
            <a:r>
              <a:rPr lang="en" b="1" dirty="0">
                <a:solidFill>
                  <a:schemeClr val="tx1"/>
                </a:solidFill>
                <a:latin typeface="Oswald" pitchFamily="2" charset="77"/>
              </a:rPr>
              <a:t>Count of Schools</a:t>
            </a:r>
            <a:endParaRPr lang="en-US" b="1" dirty="0">
              <a:solidFill>
                <a:schemeClr val="tx1"/>
              </a:solidFill>
              <a:latin typeface="Oswald" pitchFamily="2" charset="77"/>
            </a:endParaRPr>
          </a:p>
        </p:txBody>
      </p:sp>
      <p:sp>
        <p:nvSpPr>
          <p:cNvPr id="7" name="TextBox 6">
            <a:extLst>
              <a:ext uri="{FF2B5EF4-FFF2-40B4-BE49-F238E27FC236}">
                <a16:creationId xmlns:a16="http://schemas.microsoft.com/office/drawing/2014/main" id="{736EA2C2-A755-814B-2581-26D29E5A54E0}"/>
              </a:ext>
            </a:extLst>
          </p:cNvPr>
          <p:cNvSpPr txBox="1"/>
          <p:nvPr/>
        </p:nvSpPr>
        <p:spPr>
          <a:xfrm>
            <a:off x="3817676" y="4604645"/>
            <a:ext cx="1508648" cy="523220"/>
          </a:xfrm>
          <a:prstGeom prst="rect">
            <a:avLst/>
          </a:prstGeom>
          <a:noFill/>
        </p:spPr>
        <p:txBody>
          <a:bodyPr wrap="square">
            <a:spAutoFit/>
          </a:bodyPr>
          <a:lstStyle/>
          <a:p>
            <a:pPr algn="ctr"/>
            <a:r>
              <a:rPr lang="en" b="1" dirty="0">
                <a:solidFill>
                  <a:schemeClr val="tx1"/>
                </a:solidFill>
                <a:latin typeface="Oswald" pitchFamily="2" charset="77"/>
              </a:rPr>
              <a:t>No of Healthcare Centers</a:t>
            </a:r>
            <a:endParaRPr lang="en-US" b="1" dirty="0">
              <a:solidFill>
                <a:schemeClr val="tx1"/>
              </a:solidFill>
              <a:latin typeface="Oswald" pitchFamily="2" charset="77"/>
            </a:endParaRPr>
          </a:p>
        </p:txBody>
      </p:sp>
      <p:sp>
        <p:nvSpPr>
          <p:cNvPr id="8" name="TextBox 7">
            <a:extLst>
              <a:ext uri="{FF2B5EF4-FFF2-40B4-BE49-F238E27FC236}">
                <a16:creationId xmlns:a16="http://schemas.microsoft.com/office/drawing/2014/main" id="{2B80A4A4-D2AF-6004-065F-27F9AB867539}"/>
              </a:ext>
            </a:extLst>
          </p:cNvPr>
          <p:cNvSpPr txBox="1"/>
          <p:nvPr/>
        </p:nvSpPr>
        <p:spPr>
          <a:xfrm>
            <a:off x="5602306" y="4574300"/>
            <a:ext cx="1381219" cy="307777"/>
          </a:xfrm>
          <a:prstGeom prst="rect">
            <a:avLst/>
          </a:prstGeom>
          <a:noFill/>
        </p:spPr>
        <p:txBody>
          <a:bodyPr wrap="square">
            <a:spAutoFit/>
          </a:bodyPr>
          <a:lstStyle/>
          <a:p>
            <a:r>
              <a:rPr lang="en" b="1" dirty="0">
                <a:solidFill>
                  <a:schemeClr val="tx1"/>
                </a:solidFill>
                <a:latin typeface="Oswald" pitchFamily="2" charset="77"/>
              </a:rPr>
              <a:t>Crime/100,000</a:t>
            </a:r>
            <a:endParaRPr lang="en-US" b="1" dirty="0">
              <a:solidFill>
                <a:schemeClr val="tx1"/>
              </a:solidFill>
              <a:latin typeface="Oswald" pitchFamily="2" charset="77"/>
            </a:endParaRPr>
          </a:p>
        </p:txBody>
      </p:sp>
      <p:sp>
        <p:nvSpPr>
          <p:cNvPr id="9" name="TextBox 8">
            <a:extLst>
              <a:ext uri="{FF2B5EF4-FFF2-40B4-BE49-F238E27FC236}">
                <a16:creationId xmlns:a16="http://schemas.microsoft.com/office/drawing/2014/main" id="{80F1383B-9BA4-C5F2-DC55-26B4D9A10D94}"/>
              </a:ext>
            </a:extLst>
          </p:cNvPr>
          <p:cNvSpPr txBox="1"/>
          <p:nvPr/>
        </p:nvSpPr>
        <p:spPr>
          <a:xfrm flipH="1">
            <a:off x="2363699" y="3245796"/>
            <a:ext cx="623439" cy="307777"/>
          </a:xfrm>
          <a:prstGeom prst="rect">
            <a:avLst/>
          </a:prstGeom>
          <a:noFill/>
        </p:spPr>
        <p:txBody>
          <a:bodyPr wrap="square">
            <a:spAutoFit/>
          </a:bodyPr>
          <a:lstStyle/>
          <a:p>
            <a:r>
              <a:rPr lang="en" b="1" dirty="0">
                <a:solidFill>
                  <a:schemeClr val="tx1"/>
                </a:solidFill>
                <a:latin typeface="Oswald" pitchFamily="2" charset="77"/>
              </a:rPr>
              <a:t>Towns</a:t>
            </a:r>
          </a:p>
        </p:txBody>
      </p:sp>
      <p:sp>
        <p:nvSpPr>
          <p:cNvPr id="10" name="TextBox 9">
            <a:extLst>
              <a:ext uri="{FF2B5EF4-FFF2-40B4-BE49-F238E27FC236}">
                <a16:creationId xmlns:a16="http://schemas.microsoft.com/office/drawing/2014/main" id="{6CDF5296-852C-CA2B-302A-62D134F2895A}"/>
              </a:ext>
            </a:extLst>
          </p:cNvPr>
          <p:cNvSpPr txBox="1"/>
          <p:nvPr/>
        </p:nvSpPr>
        <p:spPr>
          <a:xfrm flipH="1">
            <a:off x="7259507" y="4556432"/>
            <a:ext cx="1260141" cy="523220"/>
          </a:xfrm>
          <a:prstGeom prst="rect">
            <a:avLst/>
          </a:prstGeom>
          <a:noFill/>
        </p:spPr>
        <p:txBody>
          <a:bodyPr wrap="square">
            <a:spAutoFit/>
          </a:bodyPr>
          <a:lstStyle/>
          <a:p>
            <a:pPr algn="ctr"/>
            <a:r>
              <a:rPr lang="en" b="1" dirty="0">
                <a:solidFill>
                  <a:schemeClr val="tx1"/>
                </a:solidFill>
                <a:latin typeface="Oswald" pitchFamily="2" charset="77"/>
              </a:rPr>
              <a:t>Total no of </a:t>
            </a:r>
          </a:p>
          <a:p>
            <a:pPr algn="ctr"/>
            <a:r>
              <a:rPr lang="en" b="1" dirty="0">
                <a:solidFill>
                  <a:schemeClr val="tx1"/>
                </a:solidFill>
                <a:latin typeface="Oswald" pitchFamily="2" charset="77"/>
              </a:rPr>
              <a:t>Crimes</a:t>
            </a:r>
            <a:endParaRPr lang="en-US" b="1" dirty="0">
              <a:solidFill>
                <a:schemeClr val="tx1"/>
              </a:solidFill>
              <a:latin typeface="Oswald" pitchFamily="2" charset="77"/>
            </a:endParaRPr>
          </a:p>
        </p:txBody>
      </p:sp>
      <p:grpSp>
        <p:nvGrpSpPr>
          <p:cNvPr id="12" name="Google Shape;6716;p81">
            <a:extLst>
              <a:ext uri="{FF2B5EF4-FFF2-40B4-BE49-F238E27FC236}">
                <a16:creationId xmlns:a16="http://schemas.microsoft.com/office/drawing/2014/main" id="{562E93B6-0504-CA88-4877-F0EB23908E5F}"/>
              </a:ext>
            </a:extLst>
          </p:cNvPr>
          <p:cNvGrpSpPr/>
          <p:nvPr/>
        </p:nvGrpSpPr>
        <p:grpSpPr>
          <a:xfrm>
            <a:off x="201087" y="714557"/>
            <a:ext cx="1048087" cy="998132"/>
            <a:chOff x="946175" y="3253275"/>
            <a:chExt cx="298550" cy="296150"/>
          </a:xfrm>
          <a:solidFill>
            <a:schemeClr val="accent5">
              <a:lumMod val="75000"/>
            </a:schemeClr>
          </a:solidFill>
        </p:grpSpPr>
        <p:sp>
          <p:nvSpPr>
            <p:cNvPr id="13" name="Google Shape;6717;p81">
              <a:extLst>
                <a:ext uri="{FF2B5EF4-FFF2-40B4-BE49-F238E27FC236}">
                  <a16:creationId xmlns:a16="http://schemas.microsoft.com/office/drawing/2014/main" id="{0C863CED-035A-0520-BA97-26E203155E86}"/>
                </a:ext>
              </a:extLst>
            </p:cNvPr>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4" name="Google Shape;6718;p81">
              <a:extLst>
                <a:ext uri="{FF2B5EF4-FFF2-40B4-BE49-F238E27FC236}">
                  <a16:creationId xmlns:a16="http://schemas.microsoft.com/office/drawing/2014/main" id="{A1CA3066-B628-B5FB-90E5-8762990FA58B}"/>
                </a:ext>
              </a:extLst>
            </p:cNvPr>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5" name="Google Shape;6719;p81">
              <a:extLst>
                <a:ext uri="{FF2B5EF4-FFF2-40B4-BE49-F238E27FC236}">
                  <a16:creationId xmlns:a16="http://schemas.microsoft.com/office/drawing/2014/main" id="{BE8308FD-0E54-0A51-203C-823A6CEBC973}"/>
                </a:ext>
              </a:extLst>
            </p:cNvPr>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6" name="Google Shape;6720;p81">
              <a:extLst>
                <a:ext uri="{FF2B5EF4-FFF2-40B4-BE49-F238E27FC236}">
                  <a16:creationId xmlns:a16="http://schemas.microsoft.com/office/drawing/2014/main" id="{1D371D8E-81E4-1354-749E-554A0A8AFA82}"/>
                </a:ext>
              </a:extLst>
            </p:cNvPr>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7" name="Google Shape;6721;p81">
              <a:extLst>
                <a:ext uri="{FF2B5EF4-FFF2-40B4-BE49-F238E27FC236}">
                  <a16:creationId xmlns:a16="http://schemas.microsoft.com/office/drawing/2014/main" id="{A7BF0799-5A6B-6512-DE3A-9C590FB8D5A1}"/>
                </a:ext>
              </a:extLst>
            </p:cNvPr>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grpSp>
        <p:nvGrpSpPr>
          <p:cNvPr id="18" name="Google Shape;7852;p83">
            <a:extLst>
              <a:ext uri="{FF2B5EF4-FFF2-40B4-BE49-F238E27FC236}">
                <a16:creationId xmlns:a16="http://schemas.microsoft.com/office/drawing/2014/main" id="{87711D9C-4185-9E26-F5A7-E2AA2FE3F815}"/>
              </a:ext>
            </a:extLst>
          </p:cNvPr>
          <p:cNvGrpSpPr/>
          <p:nvPr/>
        </p:nvGrpSpPr>
        <p:grpSpPr>
          <a:xfrm>
            <a:off x="231666" y="2358491"/>
            <a:ext cx="819441" cy="786607"/>
            <a:chOff x="-49027775" y="3183175"/>
            <a:chExt cx="299325" cy="299325"/>
          </a:xfrm>
          <a:solidFill>
            <a:schemeClr val="accent5">
              <a:lumMod val="75000"/>
            </a:schemeClr>
          </a:solidFill>
        </p:grpSpPr>
        <p:sp>
          <p:nvSpPr>
            <p:cNvPr id="19" name="Google Shape;7853;p83">
              <a:extLst>
                <a:ext uri="{FF2B5EF4-FFF2-40B4-BE49-F238E27FC236}">
                  <a16:creationId xmlns:a16="http://schemas.microsoft.com/office/drawing/2014/main" id="{EAD2B77E-DB77-42F7-4496-068639B31644}"/>
                </a:ext>
              </a:extLst>
            </p:cNvPr>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0" name="Google Shape;7854;p83">
              <a:extLst>
                <a:ext uri="{FF2B5EF4-FFF2-40B4-BE49-F238E27FC236}">
                  <a16:creationId xmlns:a16="http://schemas.microsoft.com/office/drawing/2014/main" id="{6C4D7EE9-88CA-B1FA-B5FC-B2942E809F89}"/>
                </a:ext>
              </a:extLst>
            </p:cNvPr>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1" name="Google Shape;7855;p83">
              <a:extLst>
                <a:ext uri="{FF2B5EF4-FFF2-40B4-BE49-F238E27FC236}">
                  <a16:creationId xmlns:a16="http://schemas.microsoft.com/office/drawing/2014/main" id="{3C8DA8C5-906D-185A-AD31-C689925EE505}"/>
                </a:ext>
              </a:extLst>
            </p:cNvPr>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2" name="Google Shape;7856;p83">
              <a:extLst>
                <a:ext uri="{FF2B5EF4-FFF2-40B4-BE49-F238E27FC236}">
                  <a16:creationId xmlns:a16="http://schemas.microsoft.com/office/drawing/2014/main" id="{C6814BBC-643D-5F1F-FE25-1F018589BD8C}"/>
                </a:ext>
              </a:extLst>
            </p:cNvPr>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cxnSp>
        <p:nvCxnSpPr>
          <p:cNvPr id="23" name="Straight Arrow Connector 22">
            <a:extLst>
              <a:ext uri="{FF2B5EF4-FFF2-40B4-BE49-F238E27FC236}">
                <a16:creationId xmlns:a16="http://schemas.microsoft.com/office/drawing/2014/main" id="{FC627714-6259-BF5E-4E46-AFBECB7B135C}"/>
              </a:ext>
            </a:extLst>
          </p:cNvPr>
          <p:cNvCxnSpPr/>
          <p:nvPr/>
        </p:nvCxnSpPr>
        <p:spPr>
          <a:xfrm>
            <a:off x="1294567" y="1156137"/>
            <a:ext cx="726621" cy="0"/>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E707CC3-4F12-D494-0D58-D2AEB7D983D9}"/>
              </a:ext>
            </a:extLst>
          </p:cNvPr>
          <p:cNvSpPr txBox="1"/>
          <p:nvPr/>
        </p:nvSpPr>
        <p:spPr>
          <a:xfrm>
            <a:off x="231666" y="1780907"/>
            <a:ext cx="1002167" cy="307777"/>
          </a:xfrm>
          <a:prstGeom prst="rect">
            <a:avLst/>
          </a:prstGeom>
          <a:noFill/>
        </p:spPr>
        <p:txBody>
          <a:bodyPr wrap="square" rtlCol="0">
            <a:spAutoFit/>
          </a:bodyPr>
          <a:lstStyle/>
          <a:p>
            <a:r>
              <a:rPr lang="en-IN" b="1" dirty="0">
                <a:solidFill>
                  <a:schemeClr val="accent5">
                    <a:lumMod val="75000"/>
                  </a:schemeClr>
                </a:solidFill>
                <a:latin typeface="Oswald" pitchFamily="2" charset="77"/>
              </a:rPr>
              <a:t>CONTENT</a:t>
            </a:r>
            <a:endParaRPr lang="en-US" b="1" dirty="0">
              <a:solidFill>
                <a:schemeClr val="accent5">
                  <a:lumMod val="75000"/>
                </a:schemeClr>
              </a:solidFill>
              <a:latin typeface="Oswald" pitchFamily="2" charset="77"/>
            </a:endParaRPr>
          </a:p>
        </p:txBody>
      </p:sp>
      <p:sp>
        <p:nvSpPr>
          <p:cNvPr id="26" name="TextBox 25">
            <a:extLst>
              <a:ext uri="{FF2B5EF4-FFF2-40B4-BE49-F238E27FC236}">
                <a16:creationId xmlns:a16="http://schemas.microsoft.com/office/drawing/2014/main" id="{182A713A-2278-7964-3722-7C8EFD5AB236}"/>
              </a:ext>
            </a:extLst>
          </p:cNvPr>
          <p:cNvSpPr txBox="1"/>
          <p:nvPr/>
        </p:nvSpPr>
        <p:spPr>
          <a:xfrm>
            <a:off x="157931" y="3283764"/>
            <a:ext cx="1316279" cy="307777"/>
          </a:xfrm>
          <a:prstGeom prst="rect">
            <a:avLst/>
          </a:prstGeom>
          <a:noFill/>
        </p:spPr>
        <p:txBody>
          <a:bodyPr wrap="square">
            <a:spAutoFit/>
          </a:bodyPr>
          <a:lstStyle/>
          <a:p>
            <a:r>
              <a:rPr lang="en-IN" b="1" dirty="0">
                <a:solidFill>
                  <a:schemeClr val="accent5">
                    <a:lumMod val="75000"/>
                  </a:schemeClr>
                </a:solidFill>
                <a:latin typeface="Oswald" pitchFamily="2" charset="77"/>
              </a:rPr>
              <a:t>CATEGORIES</a:t>
            </a:r>
            <a:endParaRPr lang="en-US" b="1" dirty="0">
              <a:solidFill>
                <a:schemeClr val="accent5">
                  <a:lumMod val="75000"/>
                </a:schemeClr>
              </a:solidFill>
              <a:latin typeface="Oswald" pitchFamily="2" charset="77"/>
            </a:endParaRPr>
          </a:p>
        </p:txBody>
      </p:sp>
      <p:cxnSp>
        <p:nvCxnSpPr>
          <p:cNvPr id="40" name="Straight Arrow Connector 39">
            <a:extLst>
              <a:ext uri="{FF2B5EF4-FFF2-40B4-BE49-F238E27FC236}">
                <a16:creationId xmlns:a16="http://schemas.microsoft.com/office/drawing/2014/main" id="{9C07226A-7AE2-2420-EFA0-6580C64F10C2}"/>
              </a:ext>
            </a:extLst>
          </p:cNvPr>
          <p:cNvCxnSpPr>
            <a:cxnSpLocks/>
          </p:cNvCxnSpPr>
          <p:nvPr/>
        </p:nvCxnSpPr>
        <p:spPr>
          <a:xfrm>
            <a:off x="1304824" y="2751499"/>
            <a:ext cx="722986" cy="0"/>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71" name="Straight Arrow Connector 1070">
            <a:extLst>
              <a:ext uri="{FF2B5EF4-FFF2-40B4-BE49-F238E27FC236}">
                <a16:creationId xmlns:a16="http://schemas.microsoft.com/office/drawing/2014/main" id="{228D4A77-1C46-BE45-0599-90A318BA773E}"/>
              </a:ext>
            </a:extLst>
          </p:cNvPr>
          <p:cNvCxnSpPr>
            <a:cxnSpLocks/>
          </p:cNvCxnSpPr>
          <p:nvPr/>
        </p:nvCxnSpPr>
        <p:spPr>
          <a:xfrm>
            <a:off x="1304824" y="4211049"/>
            <a:ext cx="722986" cy="0"/>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4" descr="Eco City Images - Free Download on Freepik">
            <a:extLst>
              <a:ext uri="{FF2B5EF4-FFF2-40B4-BE49-F238E27FC236}">
                <a16:creationId xmlns:a16="http://schemas.microsoft.com/office/drawing/2014/main" id="{7BFEBDD4-04EA-9964-8EBA-9DC3362955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11" t="9333" r="5111" b="8000"/>
          <a:stretch/>
        </p:blipFill>
        <p:spPr bwMode="auto">
          <a:xfrm>
            <a:off x="2296767" y="2383965"/>
            <a:ext cx="843821" cy="77698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DD8F71F-D95C-7D7D-467B-3F52726DBF15}"/>
              </a:ext>
            </a:extLst>
          </p:cNvPr>
          <p:cNvSpPr txBox="1"/>
          <p:nvPr/>
        </p:nvSpPr>
        <p:spPr>
          <a:xfrm>
            <a:off x="2320552" y="1768699"/>
            <a:ext cx="1002167" cy="307777"/>
          </a:xfrm>
          <a:prstGeom prst="rect">
            <a:avLst/>
          </a:prstGeom>
          <a:noFill/>
        </p:spPr>
        <p:txBody>
          <a:bodyPr wrap="square" rtlCol="0">
            <a:spAutoFit/>
          </a:bodyPr>
          <a:lstStyle/>
          <a:p>
            <a:r>
              <a:rPr lang="en-IN" b="1" dirty="0">
                <a:solidFill>
                  <a:schemeClr val="tx1"/>
                </a:solidFill>
                <a:latin typeface="Oswald" pitchFamily="2" charset="77"/>
              </a:rPr>
              <a:t>SCHOOLS</a:t>
            </a:r>
            <a:endParaRPr lang="en-US" b="1" dirty="0">
              <a:solidFill>
                <a:schemeClr val="tx1"/>
              </a:solidFill>
              <a:latin typeface="Oswald" pitchFamily="2" charset="77"/>
            </a:endParaRPr>
          </a:p>
        </p:txBody>
      </p:sp>
      <p:pic>
        <p:nvPicPr>
          <p:cNvPr id="27" name="Picture 8" descr="Calendar Icon PNG Images, Vectors Free ...">
            <a:extLst>
              <a:ext uri="{FF2B5EF4-FFF2-40B4-BE49-F238E27FC236}">
                <a16:creationId xmlns:a16="http://schemas.microsoft.com/office/drawing/2014/main" id="{D0FC0C37-FCC5-6F52-86B9-7EEF213F7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0514" y="2265128"/>
            <a:ext cx="1122395" cy="97274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C9C9C63-BF8D-EE3D-C246-C94AF2585149}"/>
              </a:ext>
            </a:extLst>
          </p:cNvPr>
          <p:cNvSpPr txBox="1"/>
          <p:nvPr/>
        </p:nvSpPr>
        <p:spPr>
          <a:xfrm>
            <a:off x="4097506" y="3196035"/>
            <a:ext cx="594089" cy="307777"/>
          </a:xfrm>
          <a:prstGeom prst="rect">
            <a:avLst/>
          </a:prstGeom>
          <a:noFill/>
        </p:spPr>
        <p:txBody>
          <a:bodyPr wrap="square">
            <a:spAutoFit/>
          </a:bodyPr>
          <a:lstStyle/>
          <a:p>
            <a:r>
              <a:rPr lang="en" b="1" dirty="0">
                <a:solidFill>
                  <a:schemeClr val="tx1"/>
                </a:solidFill>
                <a:latin typeface="Oswald" pitchFamily="2" charset="77"/>
              </a:rPr>
              <a:t>Year</a:t>
            </a:r>
            <a:endParaRPr lang="en-US" b="1" dirty="0">
              <a:solidFill>
                <a:schemeClr val="tx1"/>
              </a:solidFill>
              <a:latin typeface="Oswald" pitchFamily="2" charset="77"/>
            </a:endParaRPr>
          </a:p>
        </p:txBody>
      </p:sp>
      <p:sp>
        <p:nvSpPr>
          <p:cNvPr id="4" name="TextBox 3">
            <a:extLst>
              <a:ext uri="{FF2B5EF4-FFF2-40B4-BE49-F238E27FC236}">
                <a16:creationId xmlns:a16="http://schemas.microsoft.com/office/drawing/2014/main" id="{30328501-5851-3327-BC09-3EC0666552B4}"/>
              </a:ext>
            </a:extLst>
          </p:cNvPr>
          <p:cNvSpPr txBox="1"/>
          <p:nvPr/>
        </p:nvSpPr>
        <p:spPr>
          <a:xfrm>
            <a:off x="3211716" y="15635"/>
            <a:ext cx="2889261" cy="523220"/>
          </a:xfrm>
          <a:prstGeom prst="rect">
            <a:avLst/>
          </a:prstGeom>
          <a:noFill/>
        </p:spPr>
        <p:txBody>
          <a:bodyPr wrap="square">
            <a:spAutoFit/>
          </a:bodyPr>
          <a:lstStyle/>
          <a:p>
            <a:pPr algn="ctr"/>
            <a:r>
              <a:rPr lang="en" sz="2800" b="1" u="sng" dirty="0">
                <a:solidFill>
                  <a:schemeClr val="accent5"/>
                </a:solidFill>
                <a:latin typeface="Oswald" pitchFamily="2" charset="77"/>
              </a:rPr>
              <a:t>SOCIAL DATASET</a:t>
            </a:r>
            <a:endParaRPr lang="en-US" sz="2800" b="1" u="sng" dirty="0">
              <a:solidFill>
                <a:schemeClr val="accent5"/>
              </a:solidFill>
              <a:latin typeface="Oswald" pitchFamily="2" charset="77"/>
            </a:endParaRPr>
          </a:p>
        </p:txBody>
      </p:sp>
      <p:sp>
        <p:nvSpPr>
          <p:cNvPr id="11" name="TextBox 10">
            <a:extLst>
              <a:ext uri="{FF2B5EF4-FFF2-40B4-BE49-F238E27FC236}">
                <a16:creationId xmlns:a16="http://schemas.microsoft.com/office/drawing/2014/main" id="{C54B09E2-0312-0C03-6A90-BD91CF639D25}"/>
              </a:ext>
            </a:extLst>
          </p:cNvPr>
          <p:cNvSpPr txBox="1"/>
          <p:nvPr/>
        </p:nvSpPr>
        <p:spPr>
          <a:xfrm>
            <a:off x="3956894" y="1749687"/>
            <a:ext cx="1159560" cy="307777"/>
          </a:xfrm>
          <a:prstGeom prst="rect">
            <a:avLst/>
          </a:prstGeom>
          <a:noFill/>
        </p:spPr>
        <p:txBody>
          <a:bodyPr wrap="square" rtlCol="0">
            <a:spAutoFit/>
          </a:bodyPr>
          <a:lstStyle/>
          <a:p>
            <a:r>
              <a:rPr lang="en-IN" b="1" dirty="0">
                <a:solidFill>
                  <a:schemeClr val="tx1"/>
                </a:solidFill>
                <a:latin typeface="Oswald" pitchFamily="2" charset="77"/>
              </a:rPr>
              <a:t>HOSPITALS</a:t>
            </a:r>
            <a:endParaRPr lang="en-US" b="1" dirty="0">
              <a:solidFill>
                <a:schemeClr val="tx1"/>
              </a:solidFill>
              <a:latin typeface="Oswald" pitchFamily="2" charset="77"/>
            </a:endParaRPr>
          </a:p>
        </p:txBody>
      </p:sp>
      <p:sp>
        <p:nvSpPr>
          <p:cNvPr id="28" name="TextBox 27">
            <a:extLst>
              <a:ext uri="{FF2B5EF4-FFF2-40B4-BE49-F238E27FC236}">
                <a16:creationId xmlns:a16="http://schemas.microsoft.com/office/drawing/2014/main" id="{7D81C964-F265-86B7-C0C5-1EE1A8FF0B63}"/>
              </a:ext>
            </a:extLst>
          </p:cNvPr>
          <p:cNvSpPr txBox="1"/>
          <p:nvPr/>
        </p:nvSpPr>
        <p:spPr>
          <a:xfrm>
            <a:off x="5664300" y="1744113"/>
            <a:ext cx="792173" cy="307777"/>
          </a:xfrm>
          <a:prstGeom prst="rect">
            <a:avLst/>
          </a:prstGeom>
          <a:noFill/>
        </p:spPr>
        <p:txBody>
          <a:bodyPr wrap="square" rtlCol="0">
            <a:spAutoFit/>
          </a:bodyPr>
          <a:lstStyle/>
          <a:p>
            <a:r>
              <a:rPr lang="en-IN" b="1" dirty="0">
                <a:solidFill>
                  <a:schemeClr val="tx1"/>
                </a:solidFill>
                <a:latin typeface="Oswald" pitchFamily="2" charset="77"/>
              </a:rPr>
              <a:t>CRIMES</a:t>
            </a:r>
            <a:endParaRPr lang="en-US" b="1" dirty="0">
              <a:solidFill>
                <a:schemeClr val="tx1"/>
              </a:solidFill>
              <a:latin typeface="Oswald" pitchFamily="2" charset="77"/>
            </a:endParaRPr>
          </a:p>
        </p:txBody>
      </p:sp>
      <p:pic>
        <p:nvPicPr>
          <p:cNvPr id="9222" name="Picture 6" descr="School Building Royalty Free Stock SVG Vector and Clip Art">
            <a:extLst>
              <a:ext uri="{FF2B5EF4-FFF2-40B4-BE49-F238E27FC236}">
                <a16:creationId xmlns:a16="http://schemas.microsoft.com/office/drawing/2014/main" id="{AF86EDD8-2B5E-E611-54E8-DD2636F6BF4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939" t="12348" r="7908" b="11407"/>
          <a:stretch/>
        </p:blipFill>
        <p:spPr bwMode="auto">
          <a:xfrm>
            <a:off x="2322216" y="940527"/>
            <a:ext cx="792922" cy="73592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ospital Royalty Free Stock SVG Vector and Clip Art">
            <a:extLst>
              <a:ext uri="{FF2B5EF4-FFF2-40B4-BE49-F238E27FC236}">
                <a16:creationId xmlns:a16="http://schemas.microsoft.com/office/drawing/2014/main" id="{28FACC87-3B97-D844-8C8A-0F2D63DEA4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751" t="12227" r="10421" b="11579"/>
          <a:stretch/>
        </p:blipFill>
        <p:spPr bwMode="auto">
          <a:xfrm>
            <a:off x="3995251" y="895543"/>
            <a:ext cx="792922" cy="766427"/>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Criminal Vectors &amp; Illustrations for Free Download | Freepik">
            <a:extLst>
              <a:ext uri="{FF2B5EF4-FFF2-40B4-BE49-F238E27FC236}">
                <a16:creationId xmlns:a16="http://schemas.microsoft.com/office/drawing/2014/main" id="{C0CACA0C-F9D1-F5ED-74B0-D123E1E0004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602" t="-1126" r="9586" b="7477"/>
          <a:stretch/>
        </p:blipFill>
        <p:spPr bwMode="auto">
          <a:xfrm>
            <a:off x="5580156" y="811467"/>
            <a:ext cx="853434" cy="838899"/>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Criminal hacker concept of fraud cyber crime Vector Image">
            <a:extLst>
              <a:ext uri="{FF2B5EF4-FFF2-40B4-BE49-F238E27FC236}">
                <a16:creationId xmlns:a16="http://schemas.microsoft.com/office/drawing/2014/main" id="{86A25DA7-320B-8E92-58D0-94F57A6927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673" t="11146" r="9011" b="17618"/>
          <a:stretch/>
        </p:blipFill>
        <p:spPr bwMode="auto">
          <a:xfrm>
            <a:off x="5737883" y="3516103"/>
            <a:ext cx="951267" cy="933372"/>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Crime Vectors &amp; Illustrations for Free Download | Freepik">
            <a:extLst>
              <a:ext uri="{FF2B5EF4-FFF2-40B4-BE49-F238E27FC236}">
                <a16:creationId xmlns:a16="http://schemas.microsoft.com/office/drawing/2014/main" id="{5B68C82E-4D6A-473A-77D0-46B1ECF7AEE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1170" t="7815" r="4871" b="65825"/>
          <a:stretch/>
        </p:blipFill>
        <p:spPr bwMode="auto">
          <a:xfrm>
            <a:off x="7446028" y="3484630"/>
            <a:ext cx="818269" cy="900268"/>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World health day Royalty Free Vector Image - VectorStock">
            <a:extLst>
              <a:ext uri="{FF2B5EF4-FFF2-40B4-BE49-F238E27FC236}">
                <a16:creationId xmlns:a16="http://schemas.microsoft.com/office/drawing/2014/main" id="{F9E5A3EA-E1AF-E7E0-C181-FDAB491FA28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6621" t="8572" r="14159" b="17618"/>
          <a:stretch/>
        </p:blipFill>
        <p:spPr bwMode="auto">
          <a:xfrm>
            <a:off x="4081373" y="3623654"/>
            <a:ext cx="818269" cy="94119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School Building Royalty Free Stock SVG Vector and Clip Art">
            <a:extLst>
              <a:ext uri="{FF2B5EF4-FFF2-40B4-BE49-F238E27FC236}">
                <a16:creationId xmlns:a16="http://schemas.microsoft.com/office/drawing/2014/main" id="{4B835456-D519-85A8-2A5B-E8D228B034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939" t="12348" r="7908" b="11407"/>
          <a:stretch/>
        </p:blipFill>
        <p:spPr bwMode="auto">
          <a:xfrm>
            <a:off x="2320552" y="3797316"/>
            <a:ext cx="837167" cy="77698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8671;p85">
            <a:extLst>
              <a:ext uri="{FF2B5EF4-FFF2-40B4-BE49-F238E27FC236}">
                <a16:creationId xmlns:a16="http://schemas.microsoft.com/office/drawing/2014/main" id="{FB13C43B-65BC-50A3-8703-2E7E5A68BC57}"/>
              </a:ext>
            </a:extLst>
          </p:cNvPr>
          <p:cNvGrpSpPr/>
          <p:nvPr/>
        </p:nvGrpSpPr>
        <p:grpSpPr>
          <a:xfrm>
            <a:off x="643676" y="3848734"/>
            <a:ext cx="452167" cy="635894"/>
            <a:chOff x="-3771675" y="3971775"/>
            <a:chExt cx="291300" cy="292024"/>
          </a:xfrm>
          <a:solidFill>
            <a:schemeClr val="accent5">
              <a:lumMod val="75000"/>
            </a:schemeClr>
          </a:solidFill>
        </p:grpSpPr>
        <p:sp>
          <p:nvSpPr>
            <p:cNvPr id="5" name="Google Shape;8672;p85">
              <a:extLst>
                <a:ext uri="{FF2B5EF4-FFF2-40B4-BE49-F238E27FC236}">
                  <a16:creationId xmlns:a16="http://schemas.microsoft.com/office/drawing/2014/main" id="{BBB6041D-FE92-D0CD-793B-EC287B4760F9}"/>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31" name="Google Shape;8673;p85">
              <a:extLst>
                <a:ext uri="{FF2B5EF4-FFF2-40B4-BE49-F238E27FC236}">
                  <a16:creationId xmlns:a16="http://schemas.microsoft.com/office/drawing/2014/main" id="{0EA5D928-2106-BFAB-6B36-E71ADE860573}"/>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32" name="Google Shape;8674;p85">
              <a:extLst>
                <a:ext uri="{FF2B5EF4-FFF2-40B4-BE49-F238E27FC236}">
                  <a16:creationId xmlns:a16="http://schemas.microsoft.com/office/drawing/2014/main" id="{41FDB5DE-4DAF-655E-2944-C8B2FAA3189D}"/>
                </a:ext>
              </a:extLst>
            </p:cNvPr>
            <p:cNvSpPr/>
            <p:nvPr/>
          </p:nvSpPr>
          <p:spPr>
            <a:xfrm>
              <a:off x="-3669425" y="4074749"/>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33" name="Google Shape;8675;p85">
              <a:extLst>
                <a:ext uri="{FF2B5EF4-FFF2-40B4-BE49-F238E27FC236}">
                  <a16:creationId xmlns:a16="http://schemas.microsoft.com/office/drawing/2014/main" id="{8DB6F4D5-72E1-CB44-4F10-0AA41C887CD2}"/>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34" name="Google Shape;8676;p85">
              <a:extLst>
                <a:ext uri="{FF2B5EF4-FFF2-40B4-BE49-F238E27FC236}">
                  <a16:creationId xmlns:a16="http://schemas.microsoft.com/office/drawing/2014/main" id="{FD44C6F7-0CB1-5021-1464-AFCD4BE9831D}"/>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grpSp>
        <p:nvGrpSpPr>
          <p:cNvPr id="35" name="Google Shape;8561;p85">
            <a:extLst>
              <a:ext uri="{FF2B5EF4-FFF2-40B4-BE49-F238E27FC236}">
                <a16:creationId xmlns:a16="http://schemas.microsoft.com/office/drawing/2014/main" id="{7166B54B-DFB3-67FD-FA63-E9E50BA59831}"/>
              </a:ext>
            </a:extLst>
          </p:cNvPr>
          <p:cNvGrpSpPr/>
          <p:nvPr/>
        </p:nvGrpSpPr>
        <p:grpSpPr>
          <a:xfrm>
            <a:off x="262564" y="3897027"/>
            <a:ext cx="452501" cy="599079"/>
            <a:chOff x="-6329875" y="3992050"/>
            <a:chExt cx="291425" cy="291450"/>
          </a:xfrm>
          <a:solidFill>
            <a:schemeClr val="accent5">
              <a:lumMod val="75000"/>
            </a:schemeClr>
          </a:solidFill>
        </p:grpSpPr>
        <p:sp>
          <p:nvSpPr>
            <p:cNvPr id="36" name="Google Shape;8562;p85">
              <a:extLst>
                <a:ext uri="{FF2B5EF4-FFF2-40B4-BE49-F238E27FC236}">
                  <a16:creationId xmlns:a16="http://schemas.microsoft.com/office/drawing/2014/main" id="{D5934DFA-3642-6DED-3D3F-8396C69527C3}"/>
                </a:ext>
              </a:extLst>
            </p:cNvPr>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37" name="Google Shape;8563;p85">
              <a:extLst>
                <a:ext uri="{FF2B5EF4-FFF2-40B4-BE49-F238E27FC236}">
                  <a16:creationId xmlns:a16="http://schemas.microsoft.com/office/drawing/2014/main" id="{C6D8CEFF-FA89-3BE0-8787-3866509D6768}"/>
                </a:ext>
              </a:extLst>
            </p:cNvPr>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38" name="Google Shape;8564;p85">
              <a:extLst>
                <a:ext uri="{FF2B5EF4-FFF2-40B4-BE49-F238E27FC236}">
                  <a16:creationId xmlns:a16="http://schemas.microsoft.com/office/drawing/2014/main" id="{D369D5A7-81F8-BD92-E10B-FDC70C7D29F8}"/>
                </a:ext>
              </a:extLst>
            </p:cNvPr>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39" name="Google Shape;8565;p85">
              <a:extLst>
                <a:ext uri="{FF2B5EF4-FFF2-40B4-BE49-F238E27FC236}">
                  <a16:creationId xmlns:a16="http://schemas.microsoft.com/office/drawing/2014/main" id="{F59D387D-F29B-CFAB-29A9-7621264E5F23}"/>
                </a:ext>
              </a:extLst>
            </p:cNvPr>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spTree>
    <p:extLst>
      <p:ext uri="{BB962C8B-B14F-4D97-AF65-F5344CB8AC3E}">
        <p14:creationId xmlns:p14="http://schemas.microsoft.com/office/powerpoint/2010/main" val="3723003684"/>
      </p:ext>
    </p:extLst>
  </p:cSld>
  <p:clrMapOvr>
    <a:masterClrMapping/>
  </p:clrMapOvr>
</p:sld>
</file>

<file path=ppt/theme/theme1.xml><?xml version="1.0" encoding="utf-8"?>
<a:theme xmlns:a="http://schemas.openxmlformats.org/drawingml/2006/main" name="Renting Home Branding Guidelines by Slidesgo">
  <a:themeElements>
    <a:clrScheme name="Simple Light">
      <a:dk1>
        <a:srgbClr val="383838"/>
      </a:dk1>
      <a:lt1>
        <a:srgbClr val="FFFFFF"/>
      </a:lt1>
      <a:dk2>
        <a:srgbClr val="747474"/>
      </a:dk2>
      <a:lt2>
        <a:srgbClr val="EEEEEE"/>
      </a:lt2>
      <a:accent1>
        <a:srgbClr val="FF8F8A"/>
      </a:accent1>
      <a:accent2>
        <a:srgbClr val="E85B5B"/>
      </a:accent2>
      <a:accent3>
        <a:srgbClr val="78909C"/>
      </a:accent3>
      <a:accent4>
        <a:srgbClr val="4F9096"/>
      </a:accent4>
      <a:accent5>
        <a:srgbClr val="347379"/>
      </a:accent5>
      <a:accent6>
        <a:srgbClr val="97B0B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13899</TotalTime>
  <Words>775</Words>
  <Application>Microsoft Office PowerPoint</Application>
  <PresentationFormat>On-screen Show (16:9)</PresentationFormat>
  <Paragraphs>164</Paragraphs>
  <Slides>43</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Josefin Sans</vt:lpstr>
      <vt:lpstr>Oswald</vt:lpstr>
      <vt:lpstr>Glegoo</vt:lpstr>
      <vt:lpstr>Renting Home Branding Guidelines by Slidesgo</vt:lpstr>
      <vt:lpstr>Navigating the Connecticut Real Estate Landscape: A Data-Driven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ENGINEERING</vt:lpstr>
      <vt:lpstr>PowerPoint Presentation</vt:lpstr>
      <vt:lpstr>PowerPoint Presentation</vt:lpstr>
      <vt:lpstr>TEMPORAL ANALYSIS</vt:lpstr>
      <vt:lpstr>PowerPoint Presentation</vt:lpstr>
      <vt:lpstr>PowerPoint Presentation</vt:lpstr>
      <vt:lpstr>PowerPoint Presentation</vt:lpstr>
      <vt:lpstr>GEOSPATIAL  ANALYSIS</vt:lpstr>
      <vt:lpstr>PowerPoint Presentation</vt:lpstr>
      <vt:lpstr>PowerPoint Presentation</vt:lpstr>
      <vt:lpstr>PowerPoint Presentation</vt:lpstr>
      <vt:lpstr>PowerPoint Presentation</vt:lpstr>
      <vt:lpstr>PowerPoint Presentation</vt:lpstr>
      <vt:lpstr>ECONOMIC  ANALYSIS</vt:lpstr>
      <vt:lpstr>PowerPoint Presentation</vt:lpstr>
      <vt:lpstr>PowerPoint Presentation</vt:lpstr>
      <vt:lpstr>PowerPoint Presentation</vt:lpstr>
      <vt:lpstr>SOCIAL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PREDICTIVE  ANALYSIS</vt:lpstr>
      <vt:lpstr>PowerPoint Presentation</vt:lpstr>
      <vt:lpstr>PowerPoint Presentation</vt:lpstr>
      <vt:lpstr>PowerPoint Presentation</vt:lpstr>
      <vt:lpstr>PowerPoint Presentation</vt:lpstr>
      <vt:lpstr>PowerPoint Presentation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Navigating the Connecticut Real Estate Landscape: A Data-Driven Approach</dc:title>
  <dc:creator>Aravind Panchanathan</dc:creator>
  <cp:lastModifiedBy>Aravind Panchanathan</cp:lastModifiedBy>
  <cp:revision>107</cp:revision>
  <dcterms:modified xsi:type="dcterms:W3CDTF">2024-08-12T16:21:04Z</dcterms:modified>
</cp:coreProperties>
</file>